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007577251" r:id="rId2"/>
    <p:sldId id="886" r:id="rId3"/>
    <p:sldId id="2007577296" r:id="rId4"/>
    <p:sldId id="2007577299" r:id="rId5"/>
    <p:sldId id="2007577311" r:id="rId6"/>
    <p:sldId id="2007577379" r:id="rId7"/>
    <p:sldId id="2007577297" r:id="rId8"/>
    <p:sldId id="2007577301" r:id="rId9"/>
    <p:sldId id="2007577337" r:id="rId10"/>
    <p:sldId id="2007577340" r:id="rId11"/>
    <p:sldId id="2007577338" r:id="rId12"/>
    <p:sldId id="2007577339" r:id="rId13"/>
    <p:sldId id="2007577318" r:id="rId14"/>
    <p:sldId id="2007577341" r:id="rId15"/>
    <p:sldId id="2007577344" r:id="rId16"/>
    <p:sldId id="2007577342" r:id="rId17"/>
    <p:sldId id="2007577345" r:id="rId18"/>
    <p:sldId id="2007577343" r:id="rId19"/>
    <p:sldId id="2007577346" r:id="rId20"/>
    <p:sldId id="2007577347" r:id="rId21"/>
    <p:sldId id="2007577348" r:id="rId22"/>
    <p:sldId id="2007577349" r:id="rId23"/>
    <p:sldId id="2007577350" r:id="rId24"/>
    <p:sldId id="2007577351" r:id="rId25"/>
    <p:sldId id="2007577353" r:id="rId26"/>
    <p:sldId id="2007577354" r:id="rId27"/>
    <p:sldId id="2007577355" r:id="rId28"/>
    <p:sldId id="2007577356" r:id="rId29"/>
    <p:sldId id="2007577274" r:id="rId30"/>
    <p:sldId id="2007577322" r:id="rId31"/>
    <p:sldId id="2007577326" r:id="rId32"/>
    <p:sldId id="2007577357" r:id="rId33"/>
    <p:sldId id="2007577359" r:id="rId34"/>
    <p:sldId id="2007577358" r:id="rId35"/>
    <p:sldId id="2007577360" r:id="rId36"/>
    <p:sldId id="2007577298" r:id="rId37"/>
    <p:sldId id="2007577273" r:id="rId38"/>
    <p:sldId id="2007577361" r:id="rId39"/>
    <p:sldId id="2007577368" r:id="rId40"/>
    <p:sldId id="2007577369" r:id="rId41"/>
    <p:sldId id="2007577371" r:id="rId42"/>
    <p:sldId id="2007577372" r:id="rId43"/>
    <p:sldId id="2007577373" r:id="rId44"/>
    <p:sldId id="2007577374" r:id="rId45"/>
    <p:sldId id="2007577375" r:id="rId46"/>
    <p:sldId id="2007577367" r:id="rId47"/>
    <p:sldId id="2007577376" r:id="rId48"/>
    <p:sldId id="2007577378" r:id="rId49"/>
    <p:sldId id="2007577335" r:id="rId50"/>
    <p:sldId id="2007577390" r:id="rId51"/>
    <p:sldId id="2007577336" r:id="rId52"/>
    <p:sldId id="2007577380" r:id="rId53"/>
    <p:sldId id="2007577381" r:id="rId54"/>
    <p:sldId id="2007577382" r:id="rId55"/>
    <p:sldId id="2007577383" r:id="rId56"/>
    <p:sldId id="2007577384" r:id="rId57"/>
    <p:sldId id="2007577386" r:id="rId58"/>
    <p:sldId id="2007577391" r:id="rId59"/>
    <p:sldId id="2007577387" r:id="rId60"/>
    <p:sldId id="2007577310"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3B8B644-28AC-409A-BD24-D21E6033DC28}">
          <p14:sldIdLst>
            <p14:sldId id="2007577251"/>
            <p14:sldId id="886"/>
            <p14:sldId id="2007577296"/>
            <p14:sldId id="2007577299"/>
            <p14:sldId id="2007577311"/>
            <p14:sldId id="2007577379"/>
            <p14:sldId id="2007577297"/>
            <p14:sldId id="2007577301"/>
            <p14:sldId id="2007577337"/>
            <p14:sldId id="2007577340"/>
            <p14:sldId id="2007577338"/>
            <p14:sldId id="2007577339"/>
            <p14:sldId id="2007577318"/>
            <p14:sldId id="2007577341"/>
            <p14:sldId id="2007577344"/>
            <p14:sldId id="2007577342"/>
            <p14:sldId id="2007577345"/>
            <p14:sldId id="2007577343"/>
            <p14:sldId id="2007577346"/>
            <p14:sldId id="2007577347"/>
            <p14:sldId id="2007577348"/>
            <p14:sldId id="2007577349"/>
            <p14:sldId id="2007577350"/>
            <p14:sldId id="2007577351"/>
            <p14:sldId id="2007577353"/>
            <p14:sldId id="2007577354"/>
            <p14:sldId id="2007577355"/>
            <p14:sldId id="2007577356"/>
            <p14:sldId id="2007577274"/>
            <p14:sldId id="2007577322"/>
            <p14:sldId id="2007577326"/>
            <p14:sldId id="2007577357"/>
            <p14:sldId id="2007577359"/>
            <p14:sldId id="2007577358"/>
            <p14:sldId id="2007577360"/>
            <p14:sldId id="2007577298"/>
            <p14:sldId id="2007577273"/>
            <p14:sldId id="2007577361"/>
            <p14:sldId id="2007577368"/>
            <p14:sldId id="2007577369"/>
            <p14:sldId id="2007577371"/>
            <p14:sldId id="2007577372"/>
            <p14:sldId id="2007577373"/>
            <p14:sldId id="2007577374"/>
            <p14:sldId id="2007577375"/>
            <p14:sldId id="2007577367"/>
            <p14:sldId id="2007577376"/>
            <p14:sldId id="2007577378"/>
            <p14:sldId id="2007577335"/>
            <p14:sldId id="2007577390"/>
            <p14:sldId id="2007577336"/>
            <p14:sldId id="2007577380"/>
            <p14:sldId id="2007577381"/>
            <p14:sldId id="2007577382"/>
            <p14:sldId id="2007577383"/>
            <p14:sldId id="2007577384"/>
            <p14:sldId id="2007577386"/>
            <p14:sldId id="2007577391"/>
            <p14:sldId id="2007577387"/>
            <p14:sldId id="20075773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76" y="4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公司理财</a:t>
            </a:r>
            <a:r>
              <a:rPr lang="en-US" altLang="zh-CN" dirty="0"/>
              <a:t>》</a:t>
            </a:r>
            <a:r>
              <a:rPr lang="zh-CN" altLang="en-US" dirty="0"/>
              <a:t>第</a:t>
            </a:r>
            <a:r>
              <a:rPr lang="en-US" altLang="zh-CN" dirty="0"/>
              <a:t>9-12</a:t>
            </a:r>
            <a:r>
              <a:rPr lang="zh-CN" altLang="en-US" dirty="0"/>
              <a:t>章</a:t>
            </a:r>
            <a:endParaRPr lang="en-US" altLang="zh-CN" dirty="0"/>
          </a:p>
          <a:p>
            <a:r>
              <a:rPr lang="zh-CN" altLang="en-US" sz="1200" dirty="0">
                <a:solidFill>
                  <a:srgbClr val="FF0000"/>
                </a:solidFill>
              </a:rPr>
              <a:t>以后的页码不特别强调均指乔纳森</a:t>
            </a:r>
            <a:r>
              <a:rPr lang="en-US" altLang="zh-CN" sz="1200" dirty="0">
                <a:solidFill>
                  <a:srgbClr val="FF0000"/>
                </a:solidFill>
              </a:rPr>
              <a:t>《</a:t>
            </a:r>
            <a:r>
              <a:rPr lang="zh-CN" altLang="en-US" sz="1200" dirty="0">
                <a:solidFill>
                  <a:srgbClr val="FF0000"/>
                </a:solidFill>
              </a:rPr>
              <a:t>公司理财</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3</a:t>
            </a:r>
            <a:r>
              <a:rPr lang="zh-CN" altLang="en-US" sz="1200" dirty="0">
                <a:solidFill>
                  <a:srgbClr val="FF0000"/>
                </a:solidFill>
              </a:rPr>
              <a:t>版，习题不特别强调均指本书的课后习题</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19</a:t>
            </a:fld>
            <a:endParaRPr lang="zh-CN" altLang="en-US"/>
          </a:p>
        </p:txBody>
      </p:sp>
    </p:spTree>
    <p:extLst>
      <p:ext uri="{BB962C8B-B14F-4D97-AF65-F5344CB8AC3E}">
        <p14:creationId xmlns:p14="http://schemas.microsoft.com/office/powerpoint/2010/main" val="1302237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20</a:t>
            </a:fld>
            <a:endParaRPr lang="zh-CN" altLang="en-US"/>
          </a:p>
        </p:txBody>
      </p:sp>
    </p:spTree>
    <p:extLst>
      <p:ext uri="{BB962C8B-B14F-4D97-AF65-F5344CB8AC3E}">
        <p14:creationId xmlns:p14="http://schemas.microsoft.com/office/powerpoint/2010/main" val="39782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21</a:t>
            </a:fld>
            <a:endParaRPr lang="zh-CN" altLang="en-US"/>
          </a:p>
        </p:txBody>
      </p:sp>
    </p:spTree>
    <p:extLst>
      <p:ext uri="{BB962C8B-B14F-4D97-AF65-F5344CB8AC3E}">
        <p14:creationId xmlns:p14="http://schemas.microsoft.com/office/powerpoint/2010/main" val="4121486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22</a:t>
            </a:fld>
            <a:endParaRPr lang="zh-CN" altLang="en-US"/>
          </a:p>
        </p:txBody>
      </p:sp>
    </p:spTree>
    <p:extLst>
      <p:ext uri="{BB962C8B-B14F-4D97-AF65-F5344CB8AC3E}">
        <p14:creationId xmlns:p14="http://schemas.microsoft.com/office/powerpoint/2010/main" val="2031168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23</a:t>
            </a:fld>
            <a:endParaRPr lang="zh-CN" altLang="en-US"/>
          </a:p>
        </p:txBody>
      </p:sp>
    </p:spTree>
    <p:extLst>
      <p:ext uri="{BB962C8B-B14F-4D97-AF65-F5344CB8AC3E}">
        <p14:creationId xmlns:p14="http://schemas.microsoft.com/office/powerpoint/2010/main" val="26481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24</a:t>
            </a:fld>
            <a:endParaRPr lang="zh-CN" altLang="en-US"/>
          </a:p>
        </p:txBody>
      </p:sp>
    </p:spTree>
    <p:extLst>
      <p:ext uri="{BB962C8B-B14F-4D97-AF65-F5344CB8AC3E}">
        <p14:creationId xmlns:p14="http://schemas.microsoft.com/office/powerpoint/2010/main" val="489251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25</a:t>
            </a:fld>
            <a:endParaRPr lang="zh-CN" altLang="en-US"/>
          </a:p>
        </p:txBody>
      </p:sp>
    </p:spTree>
    <p:extLst>
      <p:ext uri="{BB962C8B-B14F-4D97-AF65-F5344CB8AC3E}">
        <p14:creationId xmlns:p14="http://schemas.microsoft.com/office/powerpoint/2010/main" val="3831961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26</a:t>
            </a:fld>
            <a:endParaRPr lang="zh-CN" altLang="en-US"/>
          </a:p>
        </p:txBody>
      </p:sp>
    </p:spTree>
    <p:extLst>
      <p:ext uri="{BB962C8B-B14F-4D97-AF65-F5344CB8AC3E}">
        <p14:creationId xmlns:p14="http://schemas.microsoft.com/office/powerpoint/2010/main" val="291855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27</a:t>
            </a:fld>
            <a:endParaRPr lang="zh-CN" altLang="en-US"/>
          </a:p>
        </p:txBody>
      </p:sp>
    </p:spTree>
    <p:extLst>
      <p:ext uri="{BB962C8B-B14F-4D97-AF65-F5344CB8AC3E}">
        <p14:creationId xmlns:p14="http://schemas.microsoft.com/office/powerpoint/2010/main" val="2063496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28</a:t>
            </a:fld>
            <a:endParaRPr lang="zh-CN" altLang="en-US"/>
          </a:p>
        </p:txBody>
      </p:sp>
    </p:spTree>
    <p:extLst>
      <p:ext uri="{BB962C8B-B14F-4D97-AF65-F5344CB8AC3E}">
        <p14:creationId xmlns:p14="http://schemas.microsoft.com/office/powerpoint/2010/main" val="378981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30</a:t>
            </a:fld>
            <a:endParaRPr lang="zh-CN" altLang="en-US"/>
          </a:p>
        </p:txBody>
      </p:sp>
    </p:spTree>
    <p:extLst>
      <p:ext uri="{BB962C8B-B14F-4D97-AF65-F5344CB8AC3E}">
        <p14:creationId xmlns:p14="http://schemas.microsoft.com/office/powerpoint/2010/main" val="975596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31</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32</a:t>
            </a:fld>
            <a:endParaRPr lang="zh-CN" altLang="en-US"/>
          </a:p>
        </p:txBody>
      </p:sp>
    </p:spTree>
    <p:extLst>
      <p:ext uri="{BB962C8B-B14F-4D97-AF65-F5344CB8AC3E}">
        <p14:creationId xmlns:p14="http://schemas.microsoft.com/office/powerpoint/2010/main" val="55905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33</a:t>
            </a:fld>
            <a:endParaRPr lang="zh-CN" altLang="en-US"/>
          </a:p>
        </p:txBody>
      </p:sp>
    </p:spTree>
    <p:extLst>
      <p:ext uri="{BB962C8B-B14F-4D97-AF65-F5344CB8AC3E}">
        <p14:creationId xmlns:p14="http://schemas.microsoft.com/office/powerpoint/2010/main" val="58818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34</a:t>
            </a:fld>
            <a:endParaRPr lang="zh-CN" altLang="en-US"/>
          </a:p>
        </p:txBody>
      </p:sp>
    </p:spTree>
    <p:extLst>
      <p:ext uri="{BB962C8B-B14F-4D97-AF65-F5344CB8AC3E}">
        <p14:creationId xmlns:p14="http://schemas.microsoft.com/office/powerpoint/2010/main" val="97190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35</a:t>
            </a:fld>
            <a:endParaRPr lang="zh-CN" altLang="en-US"/>
          </a:p>
        </p:txBody>
      </p:sp>
    </p:spTree>
    <p:extLst>
      <p:ext uri="{BB962C8B-B14F-4D97-AF65-F5344CB8AC3E}">
        <p14:creationId xmlns:p14="http://schemas.microsoft.com/office/powerpoint/2010/main" val="267471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37</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38</a:t>
            </a:fld>
            <a:endParaRPr lang="zh-CN" altLang="en-US" dirty="0"/>
          </a:p>
        </p:txBody>
      </p:sp>
    </p:spTree>
    <p:extLst>
      <p:ext uri="{BB962C8B-B14F-4D97-AF65-F5344CB8AC3E}">
        <p14:creationId xmlns:p14="http://schemas.microsoft.com/office/powerpoint/2010/main" val="242095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39</a:t>
            </a:fld>
            <a:endParaRPr lang="zh-CN" altLang="en-US" dirty="0"/>
          </a:p>
        </p:txBody>
      </p:sp>
    </p:spTree>
    <p:extLst>
      <p:ext uri="{BB962C8B-B14F-4D97-AF65-F5344CB8AC3E}">
        <p14:creationId xmlns:p14="http://schemas.microsoft.com/office/powerpoint/2010/main" val="1401369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40</a:t>
            </a:fld>
            <a:endParaRPr lang="zh-CN" altLang="en-US" dirty="0"/>
          </a:p>
        </p:txBody>
      </p:sp>
    </p:spTree>
    <p:extLst>
      <p:ext uri="{BB962C8B-B14F-4D97-AF65-F5344CB8AC3E}">
        <p14:creationId xmlns:p14="http://schemas.microsoft.com/office/powerpoint/2010/main" val="3309265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41</a:t>
            </a:fld>
            <a:endParaRPr lang="zh-CN" altLang="en-US" dirty="0"/>
          </a:p>
        </p:txBody>
      </p:sp>
    </p:spTree>
    <p:extLst>
      <p:ext uri="{BB962C8B-B14F-4D97-AF65-F5344CB8AC3E}">
        <p14:creationId xmlns:p14="http://schemas.microsoft.com/office/powerpoint/2010/main" val="1825031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42</a:t>
            </a:fld>
            <a:endParaRPr lang="zh-CN" altLang="en-US" dirty="0"/>
          </a:p>
        </p:txBody>
      </p:sp>
    </p:spTree>
    <p:extLst>
      <p:ext uri="{BB962C8B-B14F-4D97-AF65-F5344CB8AC3E}">
        <p14:creationId xmlns:p14="http://schemas.microsoft.com/office/powerpoint/2010/main" val="777857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43</a:t>
            </a:fld>
            <a:endParaRPr lang="zh-CN" altLang="en-US" dirty="0"/>
          </a:p>
        </p:txBody>
      </p:sp>
    </p:spTree>
    <p:extLst>
      <p:ext uri="{BB962C8B-B14F-4D97-AF65-F5344CB8AC3E}">
        <p14:creationId xmlns:p14="http://schemas.microsoft.com/office/powerpoint/2010/main" val="1523767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44</a:t>
            </a:fld>
            <a:endParaRPr lang="zh-CN" altLang="en-US" dirty="0"/>
          </a:p>
        </p:txBody>
      </p:sp>
    </p:spTree>
    <p:extLst>
      <p:ext uri="{BB962C8B-B14F-4D97-AF65-F5344CB8AC3E}">
        <p14:creationId xmlns:p14="http://schemas.microsoft.com/office/powerpoint/2010/main" val="1154459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45</a:t>
            </a:fld>
            <a:endParaRPr lang="zh-CN" altLang="en-US" dirty="0"/>
          </a:p>
        </p:txBody>
      </p:sp>
    </p:spTree>
    <p:extLst>
      <p:ext uri="{BB962C8B-B14F-4D97-AF65-F5344CB8AC3E}">
        <p14:creationId xmlns:p14="http://schemas.microsoft.com/office/powerpoint/2010/main" val="2975082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46</a:t>
            </a:fld>
            <a:endParaRPr lang="zh-CN" altLang="en-US" dirty="0"/>
          </a:p>
        </p:txBody>
      </p:sp>
    </p:spTree>
    <p:extLst>
      <p:ext uri="{BB962C8B-B14F-4D97-AF65-F5344CB8AC3E}">
        <p14:creationId xmlns:p14="http://schemas.microsoft.com/office/powerpoint/2010/main" val="2262093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47</a:t>
            </a:fld>
            <a:endParaRPr lang="zh-CN" altLang="en-US" dirty="0"/>
          </a:p>
        </p:txBody>
      </p:sp>
    </p:spTree>
    <p:extLst>
      <p:ext uri="{BB962C8B-B14F-4D97-AF65-F5344CB8AC3E}">
        <p14:creationId xmlns:p14="http://schemas.microsoft.com/office/powerpoint/2010/main" val="3879786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48</a:t>
            </a:fld>
            <a:endParaRPr lang="zh-CN" altLang="en-US" dirty="0"/>
          </a:p>
        </p:txBody>
      </p:sp>
    </p:spTree>
    <p:extLst>
      <p:ext uri="{BB962C8B-B14F-4D97-AF65-F5344CB8AC3E}">
        <p14:creationId xmlns:p14="http://schemas.microsoft.com/office/powerpoint/2010/main" val="4104410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49</a:t>
            </a:fld>
            <a:endParaRPr lang="zh-CN" altLang="en-US" dirty="0"/>
          </a:p>
        </p:txBody>
      </p:sp>
    </p:spTree>
    <p:extLst>
      <p:ext uri="{BB962C8B-B14F-4D97-AF65-F5344CB8AC3E}">
        <p14:creationId xmlns:p14="http://schemas.microsoft.com/office/powerpoint/2010/main" val="120740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50</a:t>
            </a:fld>
            <a:endParaRPr lang="zh-CN" altLang="en-US" dirty="0"/>
          </a:p>
        </p:txBody>
      </p:sp>
    </p:spTree>
    <p:extLst>
      <p:ext uri="{BB962C8B-B14F-4D97-AF65-F5344CB8AC3E}">
        <p14:creationId xmlns:p14="http://schemas.microsoft.com/office/powerpoint/2010/main" val="1376066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627319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52</a:t>
            </a:fld>
            <a:endParaRPr lang="zh-CN" altLang="en-US" dirty="0"/>
          </a:p>
        </p:txBody>
      </p:sp>
    </p:spTree>
    <p:extLst>
      <p:ext uri="{BB962C8B-B14F-4D97-AF65-F5344CB8AC3E}">
        <p14:creationId xmlns:p14="http://schemas.microsoft.com/office/powerpoint/2010/main" val="1006008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53</a:t>
            </a:fld>
            <a:endParaRPr lang="zh-CN" altLang="en-US" dirty="0"/>
          </a:p>
        </p:txBody>
      </p:sp>
    </p:spTree>
    <p:extLst>
      <p:ext uri="{BB962C8B-B14F-4D97-AF65-F5344CB8AC3E}">
        <p14:creationId xmlns:p14="http://schemas.microsoft.com/office/powerpoint/2010/main" val="1458554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54</a:t>
            </a:fld>
            <a:endParaRPr lang="zh-CN" altLang="en-US" dirty="0"/>
          </a:p>
        </p:txBody>
      </p:sp>
    </p:spTree>
    <p:extLst>
      <p:ext uri="{BB962C8B-B14F-4D97-AF65-F5344CB8AC3E}">
        <p14:creationId xmlns:p14="http://schemas.microsoft.com/office/powerpoint/2010/main" val="3604980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55</a:t>
            </a:fld>
            <a:endParaRPr lang="zh-CN" altLang="en-US" dirty="0"/>
          </a:p>
        </p:txBody>
      </p:sp>
    </p:spTree>
    <p:extLst>
      <p:ext uri="{BB962C8B-B14F-4D97-AF65-F5344CB8AC3E}">
        <p14:creationId xmlns:p14="http://schemas.microsoft.com/office/powerpoint/2010/main" val="452441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56</a:t>
            </a:fld>
            <a:endParaRPr lang="zh-CN" altLang="en-US" dirty="0"/>
          </a:p>
        </p:txBody>
      </p:sp>
    </p:spTree>
    <p:extLst>
      <p:ext uri="{BB962C8B-B14F-4D97-AF65-F5344CB8AC3E}">
        <p14:creationId xmlns:p14="http://schemas.microsoft.com/office/powerpoint/2010/main" val="3445454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57</a:t>
            </a:fld>
            <a:endParaRPr lang="zh-CN" altLang="en-US" dirty="0"/>
          </a:p>
        </p:txBody>
      </p:sp>
    </p:spTree>
    <p:extLst>
      <p:ext uri="{BB962C8B-B14F-4D97-AF65-F5344CB8AC3E}">
        <p14:creationId xmlns:p14="http://schemas.microsoft.com/office/powerpoint/2010/main" val="5907178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58</a:t>
            </a:fld>
            <a:endParaRPr lang="zh-CN" altLang="en-US" dirty="0"/>
          </a:p>
        </p:txBody>
      </p:sp>
    </p:spTree>
    <p:extLst>
      <p:ext uri="{BB962C8B-B14F-4D97-AF65-F5344CB8AC3E}">
        <p14:creationId xmlns:p14="http://schemas.microsoft.com/office/powerpoint/2010/main" val="58247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59</a:t>
            </a:fld>
            <a:endParaRPr lang="zh-CN" altLang="en-US" dirty="0"/>
          </a:p>
        </p:txBody>
      </p:sp>
    </p:spTree>
    <p:extLst>
      <p:ext uri="{BB962C8B-B14F-4D97-AF65-F5344CB8AC3E}">
        <p14:creationId xmlns:p14="http://schemas.microsoft.com/office/powerpoint/2010/main" val="123990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72107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8</a:t>
            </a:fld>
            <a:endParaRPr lang="zh-CN" altLang="en-US"/>
          </a:p>
        </p:txBody>
      </p:sp>
    </p:spTree>
    <p:extLst>
      <p:ext uri="{BB962C8B-B14F-4D97-AF65-F5344CB8AC3E}">
        <p14:creationId xmlns:p14="http://schemas.microsoft.com/office/powerpoint/2010/main" val="333595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9</a:t>
            </a:fld>
            <a:endParaRPr lang="zh-CN" altLang="en-US"/>
          </a:p>
        </p:txBody>
      </p:sp>
    </p:spTree>
    <p:extLst>
      <p:ext uri="{BB962C8B-B14F-4D97-AF65-F5344CB8AC3E}">
        <p14:creationId xmlns:p14="http://schemas.microsoft.com/office/powerpoint/2010/main" val="3109839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/60</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8.em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1569660"/>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Course15</a:t>
            </a:r>
            <a:r>
              <a:rPr lang="zh-CN" altLang="en-US" sz="4800" dirty="0"/>
              <a:t>：股票估值、风险与回报</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零增长模型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288761-7378-FE7D-0839-79C7499647B3}"/>
                  </a:ext>
                </a:extLst>
              </p:cNvPr>
              <p:cNvSpPr txBox="1"/>
              <p:nvPr/>
            </p:nvSpPr>
            <p:spPr>
              <a:xfrm>
                <a:off x="1176616" y="2191303"/>
                <a:ext cx="9838765" cy="1421030"/>
              </a:xfrm>
              <a:prstGeom prst="rect">
                <a:avLst/>
              </a:prstGeom>
              <a:noFill/>
            </p:spPr>
            <p:txBody>
              <a:bodyPr wrap="square">
                <a:spAutoFit/>
              </a:bodyPr>
              <a:lstStyle/>
              <a:p>
                <a:r>
                  <a:rPr lang="zh-CN" altLang="en-US" sz="2800" b="1" dirty="0"/>
                  <a:t>零增长模型</a:t>
                </a:r>
                <a:r>
                  <a:rPr lang="zh-CN" altLang="en-US" sz="2800" dirty="0"/>
                  <a:t>：股利是固定的，假设</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i="1">
                            <a:latin typeface="Cambria Math" panose="02040503050406030204" pitchFamily="18" charset="0"/>
                          </a:rPr>
                          <m:t>1</m:t>
                        </m:r>
                      </m:sub>
                    </m:sSub>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oMath>
                </a14:m>
                <a:endParaRPr lang="en-US" altLang="zh-CN" sz="2800" dirty="0"/>
              </a:p>
              <a:p>
                <a:endParaRPr lang="en-US" altLang="zh-CN" sz="1400" dirty="0"/>
              </a:p>
              <a:p>
                <a:r>
                  <a:rPr lang="zh-CN" altLang="en-US" sz="2800" dirty="0"/>
                  <a:t>股价</a:t>
                </a:r>
                <a:r>
                  <a:rPr lang="zh-CN" altLang="en-US" sz="2800" dirty="0">
                    <a:solidFill>
                      <a:schemeClr val="tx1"/>
                    </a:solidFill>
                  </a:rPr>
                  <a:t>：</a:t>
                </a:r>
                <a:r>
                  <a:rPr lang="en-US" altLang="zh-CN" sz="2800" dirty="0">
                    <a:solidFill>
                      <a:schemeClr val="tx1"/>
                    </a:solidFill>
                  </a:rPr>
                  <a:t> </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𝑃</m:t>
                        </m:r>
                      </m:e>
                      <m:sub>
                        <m:r>
                          <a:rPr lang="en-US" altLang="zh-CN" sz="2800" i="1">
                            <a:solidFill>
                              <a:schemeClr val="tx1"/>
                            </a:solidFill>
                            <a:latin typeface="Cambria Math" panose="02040503050406030204" pitchFamily="18" charset="0"/>
                          </a:rPr>
                          <m:t>0</m:t>
                        </m:r>
                      </m:sub>
                    </m:sSub>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𝐷</m:t>
                            </m:r>
                            <m:r>
                              <m:rPr>
                                <m:sty m:val="p"/>
                              </m:rPr>
                              <a:rPr lang="en-US" altLang="zh-CN" sz="2800" i="1">
                                <a:solidFill>
                                  <a:schemeClr val="tx1"/>
                                </a:solidFill>
                                <a:latin typeface="Cambria Math" panose="02040503050406030204" pitchFamily="18" charset="0"/>
                              </a:rPr>
                              <m:t>iv</m:t>
                            </m:r>
                          </m:e>
                          <m:sub>
                            <m:r>
                              <a:rPr lang="en-US" altLang="zh-CN" sz="2800" i="1">
                                <a:solidFill>
                                  <a:schemeClr val="tx1"/>
                                </a:solidFill>
                                <a:latin typeface="Cambria Math" panose="02040503050406030204" pitchFamily="18" charset="0"/>
                              </a:rPr>
                              <m:t>1</m:t>
                            </m:r>
                          </m:sub>
                        </m:sSub>
                      </m:num>
                      <m:den>
                        <m:r>
                          <a:rPr lang="en-US" altLang="zh-CN" sz="2800" i="1">
                            <a:solidFill>
                              <a:schemeClr val="tx1"/>
                            </a:solidFill>
                            <a:latin typeface="Cambria Math" panose="02040503050406030204" pitchFamily="18" charset="0"/>
                          </a:rPr>
                          <m:t>1+</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den>
                    </m:f>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𝐷</m:t>
                            </m:r>
                            <m:r>
                              <m:rPr>
                                <m:sty m:val="p"/>
                              </m:rPr>
                              <a:rPr lang="en-US" altLang="zh-CN" sz="2800" i="1">
                                <a:solidFill>
                                  <a:schemeClr val="tx1"/>
                                </a:solidFill>
                                <a:latin typeface="Cambria Math" panose="02040503050406030204" pitchFamily="18" charset="0"/>
                              </a:rPr>
                              <m:t>iv</m:t>
                            </m:r>
                          </m:e>
                          <m:sub>
                            <m:r>
                              <a:rPr lang="en-US" altLang="zh-CN" sz="2800" i="1">
                                <a:solidFill>
                                  <a:schemeClr val="tx1"/>
                                </a:solidFill>
                                <a:latin typeface="Cambria Math" panose="02040503050406030204" pitchFamily="18" charset="0"/>
                              </a:rPr>
                              <m:t>2</m:t>
                            </m:r>
                          </m:sub>
                        </m:sSub>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(1+</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i="1">
                                <a:solidFill>
                                  <a:schemeClr val="tx1"/>
                                </a:solidFill>
                                <a:latin typeface="Cambria Math" panose="02040503050406030204" pitchFamily="18" charset="0"/>
                              </a:rPr>
                              <m:t>)</m:t>
                            </m:r>
                          </m:e>
                          <m:sup>
                            <m:r>
                              <a:rPr lang="en-US" altLang="zh-CN" sz="2800" i="1">
                                <a:solidFill>
                                  <a:schemeClr val="tx1"/>
                                </a:solidFill>
                                <a:latin typeface="Cambria Math" panose="02040503050406030204" pitchFamily="18" charset="0"/>
                              </a:rPr>
                              <m:t>2</m:t>
                            </m:r>
                          </m:sup>
                        </m:sSup>
                      </m:den>
                    </m:f>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𝐷</m:t>
                            </m:r>
                            <m:r>
                              <m:rPr>
                                <m:sty m:val="p"/>
                              </m:rPr>
                              <a:rPr lang="en-US" altLang="zh-CN" sz="2800" i="1">
                                <a:solidFill>
                                  <a:schemeClr val="tx1"/>
                                </a:solidFill>
                                <a:latin typeface="Cambria Math" panose="02040503050406030204" pitchFamily="18" charset="0"/>
                              </a:rPr>
                              <m:t>iv</m:t>
                            </m:r>
                          </m:e>
                          <m:sub>
                            <m:r>
                              <a:rPr lang="en-US" altLang="zh-CN" sz="2800" i="1">
                                <a:solidFill>
                                  <a:schemeClr val="tx1"/>
                                </a:solidFill>
                                <a:latin typeface="Cambria Math" panose="02040503050406030204" pitchFamily="18" charset="0"/>
                              </a:rPr>
                              <m:t>3</m:t>
                            </m:r>
                          </m:sub>
                        </m:sSub>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(1+</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i="1">
                                <a:solidFill>
                                  <a:schemeClr val="tx1"/>
                                </a:solidFill>
                                <a:latin typeface="Cambria Math" panose="02040503050406030204" pitchFamily="18" charset="0"/>
                              </a:rPr>
                              <m:t>)</m:t>
                            </m:r>
                          </m:e>
                          <m:sup>
                            <m:r>
                              <a:rPr lang="en-US" altLang="zh-CN" sz="2800" i="1">
                                <a:solidFill>
                                  <a:schemeClr val="tx1"/>
                                </a:solidFill>
                                <a:latin typeface="Cambria Math" panose="02040503050406030204" pitchFamily="18" charset="0"/>
                              </a:rPr>
                              <m:t>3</m:t>
                            </m:r>
                          </m:sup>
                        </m:sSup>
                      </m:den>
                    </m:f>
                    <m:r>
                      <a:rPr lang="en-US" altLang="zh-CN" sz="2800" i="1">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m:t>
                    </m:r>
                    <m:nary>
                      <m:naryPr>
                        <m:chr m:val="∑"/>
                        <m:ctrlPr>
                          <a:rPr lang="en-US" altLang="zh-CN" sz="2800" i="1" smtClean="0">
                            <a:solidFill>
                              <a:schemeClr val="tx1"/>
                            </a:solidFill>
                            <a:latin typeface="Cambria Math" panose="02040503050406030204" pitchFamily="18" charset="0"/>
                          </a:rPr>
                        </m:ctrlPr>
                      </m:naryPr>
                      <m:sub>
                        <m:r>
                          <m:rPr>
                            <m:brk m:alnAt="23"/>
                          </m:rPr>
                          <a:rPr lang="en-US" altLang="zh-CN" sz="2800" i="1">
                            <a:solidFill>
                              <a:schemeClr val="tx1"/>
                            </a:solidFill>
                            <a:latin typeface="Cambria Math" panose="02040503050406030204" pitchFamily="18" charset="0"/>
                          </a:rPr>
                          <m:t>𝑖</m:t>
                        </m:r>
                        <m:r>
                          <a:rPr lang="en-US" altLang="zh-CN" sz="2800" i="1">
                            <a:solidFill>
                              <a:schemeClr val="tx1"/>
                            </a:solidFill>
                            <a:latin typeface="Cambria Math" panose="02040503050406030204" pitchFamily="18" charset="0"/>
                          </a:rPr>
                          <m:t>=1</m:t>
                        </m:r>
                      </m:sub>
                      <m:sup>
                        <m:r>
                          <a:rPr lang="en-US" altLang="zh-CN" sz="2800" b="0" i="1" smtClean="0">
                            <a:solidFill>
                              <a:schemeClr val="tx1"/>
                            </a:solidFill>
                            <a:latin typeface="Cambria Math" panose="02040503050406030204" pitchFamily="18" charset="0"/>
                          </a:rPr>
                          <m:t>+</m:t>
                        </m:r>
                        <m:r>
                          <a:rPr lang="en-US" altLang="zh-CN" sz="2800" i="1" smtClean="0">
                            <a:solidFill>
                              <a:schemeClr val="tx1"/>
                            </a:solidFill>
                            <a:latin typeface="Cambria Math" panose="02040503050406030204" pitchFamily="18" charset="0"/>
                            <a:ea typeface="Cambria Math" panose="02040503050406030204" pitchFamily="18" charset="0"/>
                          </a:rPr>
                          <m:t>∞</m:t>
                        </m:r>
                      </m:sup>
                      <m:e>
                        <m:f>
                          <m:fPr>
                            <m:ctrlPr>
                              <a:rPr lang="en-US" altLang="zh-CN" sz="2800" i="1">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𝐷𝑖𝑣</m:t>
                            </m:r>
                          </m:num>
                          <m:den>
                            <m:sSup>
                              <m:sSupPr>
                                <m:ctrlPr>
                                  <a:rPr lang="en-US" altLang="zh-CN" sz="2800" i="1">
                                    <a:solidFill>
                                      <a:schemeClr val="tx1"/>
                                    </a:solidFill>
                                    <a:latin typeface="Cambria Math" panose="02040503050406030204" pitchFamily="18" charset="0"/>
                                  </a:rPr>
                                </m:ctrlPr>
                              </m:sSupPr>
                              <m:e>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1+</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e>
                                </m:d>
                              </m:e>
                              <m:sup>
                                <m:r>
                                  <a:rPr lang="en-US" altLang="zh-CN" sz="2800" i="1">
                                    <a:solidFill>
                                      <a:schemeClr val="tx1"/>
                                    </a:solidFill>
                                    <a:latin typeface="Cambria Math" panose="02040503050406030204" pitchFamily="18" charset="0"/>
                                  </a:rPr>
                                  <m:t>𝑖</m:t>
                                </m:r>
                              </m:sup>
                            </m:sSup>
                          </m:den>
                        </m:f>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r>
                              <a:rPr lang="en-US" altLang="zh-CN" sz="2800" b="0" i="1" smtClean="0">
                                <a:solidFill>
                                  <a:srgbClr val="FF0000"/>
                                </a:solidFill>
                                <a:latin typeface="Cambria Math" panose="02040503050406030204" pitchFamily="18" charset="0"/>
                              </a:rPr>
                              <m:t>𝑖𝑣</m:t>
                            </m:r>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den>
                        </m:f>
                      </m:e>
                    </m:nary>
                  </m:oMath>
                </a14:m>
                <a:endParaRPr lang="en-US" altLang="zh-CN" sz="2800" dirty="0"/>
              </a:p>
            </p:txBody>
          </p:sp>
        </mc:Choice>
        <mc:Fallback xmlns="">
          <p:sp>
            <p:nvSpPr>
              <p:cNvPr id="7" name="文本框 6">
                <a:extLst>
                  <a:ext uri="{FF2B5EF4-FFF2-40B4-BE49-F238E27FC236}">
                    <a16:creationId xmlns:a16="http://schemas.microsoft.com/office/drawing/2014/main" id="{E9288761-7378-FE7D-0839-79C7499647B3}"/>
                  </a:ext>
                </a:extLst>
              </p:cNvPr>
              <p:cNvSpPr txBox="1">
                <a:spLocks noRot="1" noChangeAspect="1" noMove="1" noResize="1" noEditPoints="1" noAdjustHandles="1" noChangeArrowheads="1" noChangeShapeType="1" noTextEdit="1"/>
              </p:cNvSpPr>
              <p:nvPr/>
            </p:nvSpPr>
            <p:spPr>
              <a:xfrm>
                <a:off x="1176616" y="2191303"/>
                <a:ext cx="9838765" cy="1421030"/>
              </a:xfrm>
              <a:prstGeom prst="rect">
                <a:avLst/>
              </a:prstGeom>
              <a:blipFill>
                <a:blip r:embed="rId3"/>
                <a:stretch>
                  <a:fillRect l="-1239" t="-4274" b="-42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9D425A3-7A06-AE71-9BDB-F1CFAE24B513}"/>
              </a:ext>
            </a:extLst>
          </p:cNvPr>
          <p:cNvPicPr>
            <a:picLocks noChangeAspect="1"/>
          </p:cNvPicPr>
          <p:nvPr/>
        </p:nvPicPr>
        <p:blipFill>
          <a:blip r:embed="rId4"/>
          <a:stretch>
            <a:fillRect/>
          </a:stretch>
        </p:blipFill>
        <p:spPr>
          <a:xfrm>
            <a:off x="1671857" y="4737402"/>
            <a:ext cx="8848282" cy="1586875"/>
          </a:xfrm>
          <a:prstGeom prst="rect">
            <a:avLst/>
          </a:prstGeom>
        </p:spPr>
      </p:pic>
    </p:spTree>
    <p:extLst>
      <p:ext uri="{BB962C8B-B14F-4D97-AF65-F5344CB8AC3E}">
        <p14:creationId xmlns:p14="http://schemas.microsoft.com/office/powerpoint/2010/main" val="231294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3"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不变股利增长率模型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A876821-76F8-4A8D-F213-E360CA75E50A}"/>
                  </a:ext>
                </a:extLst>
              </p:cNvPr>
              <p:cNvSpPr txBox="1"/>
              <p:nvPr/>
            </p:nvSpPr>
            <p:spPr>
              <a:xfrm>
                <a:off x="811306" y="1281953"/>
                <a:ext cx="10569389" cy="3357971"/>
              </a:xfrm>
              <a:prstGeom prst="rect">
                <a:avLst/>
              </a:prstGeom>
              <a:noFill/>
            </p:spPr>
            <p:txBody>
              <a:bodyPr wrap="square" rtlCol="0">
                <a:spAutoFit/>
              </a:bodyPr>
              <a:lstStyle/>
              <a:p>
                <a:pPr algn="l"/>
                <a:r>
                  <a:rPr lang="zh-CN" altLang="en-US" sz="2800" b="1" dirty="0"/>
                  <a:t>不变股利增长率模型</a:t>
                </a:r>
                <a:r>
                  <a:rPr lang="zh-CN" altLang="en-US" sz="2800" dirty="0"/>
                  <a:t>：股利将永远按照一个恒定的增长率</a:t>
                </a:r>
                <a14:m>
                  <m:oMath xmlns:m="http://schemas.openxmlformats.org/officeDocument/2006/math">
                    <m:r>
                      <a:rPr lang="en-US" altLang="zh-CN" sz="2800" i="1" dirty="0" smtClean="0">
                        <a:latin typeface="Cambria Math" panose="02040503050406030204" pitchFamily="18" charset="0"/>
                      </a:rPr>
                      <m:t>𝑔</m:t>
                    </m:r>
                  </m:oMath>
                </a14:m>
                <a:r>
                  <a:rPr lang="zh-CN" altLang="en-US" sz="2800" dirty="0"/>
                  <a:t>增长。</a:t>
                </a:r>
                <a:endParaRPr lang="en-US" altLang="zh-CN" sz="2800" dirty="0"/>
              </a:p>
              <a:p>
                <a:pPr algn="l"/>
                <a:endParaRPr lang="en-US" altLang="zh-CN" sz="1400" dirty="0"/>
              </a:p>
              <a:p>
                <a:r>
                  <a:rPr lang="zh-CN" altLang="en-US" sz="2800" dirty="0"/>
                  <a:t>根据</a:t>
                </a:r>
                <a:r>
                  <a:rPr lang="zh-CN" altLang="en-US" sz="2800" dirty="0">
                    <a:solidFill>
                      <a:srgbClr val="FF0000"/>
                    </a:solidFill>
                  </a:rPr>
                  <a:t>增长型永续年金</a:t>
                </a:r>
                <a:r>
                  <a:rPr lang="zh-CN" altLang="en-US" sz="2800" dirty="0"/>
                  <a:t>公式可得：</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𝑃</m:t>
                        </m:r>
                      </m:e>
                      <m:sub>
                        <m:r>
                          <a:rPr lang="en-US" altLang="zh-CN" sz="2800" b="0" i="1" smtClean="0">
                            <a:solidFill>
                              <a:srgbClr val="FF0000"/>
                            </a:solidFill>
                            <a:latin typeface="Cambria Math" panose="02040503050406030204" pitchFamily="18" charset="0"/>
                          </a:rPr>
                          <m:t>0</m:t>
                        </m:r>
                      </m:sub>
                    </m:sSub>
                    <m:r>
                      <a:rPr lang="en-US" altLang="zh-CN" sz="2800" b="0" i="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1</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𝑔</m:t>
                        </m:r>
                      </m:den>
                    </m:f>
                  </m:oMath>
                </a14:m>
                <a:r>
                  <a:rPr lang="zh-CN" altLang="en-US" sz="2800" dirty="0"/>
                  <a:t>→</a:t>
                </a:r>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b="0" i="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1</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0</m:t>
                            </m:r>
                          </m:sub>
                        </m:sSub>
                      </m:den>
                    </m:f>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𝑔</m:t>
                    </m:r>
                  </m:oMath>
                </a14:m>
                <a:endParaRPr lang="en-US" altLang="zh-CN" sz="2800" dirty="0"/>
              </a:p>
              <a:p>
                <a:endParaRPr lang="en-US" altLang="zh-CN" sz="1400" dirty="0"/>
              </a:p>
              <a:p>
                <a:r>
                  <a:rPr lang="zh-CN" altLang="en-US" sz="2800" dirty="0"/>
                  <a:t>结论</a:t>
                </a:r>
                <a:r>
                  <a:rPr lang="zh-CN" altLang="en-US" sz="2800" dirty="0">
                    <a:solidFill>
                      <a:srgbClr val="FF0000"/>
                    </a:solidFill>
                  </a:rPr>
                  <a:t>☆</a:t>
                </a:r>
                <a:r>
                  <a:rPr lang="zh-CN" altLang="en-US" sz="2800" dirty="0"/>
                  <a:t> ：</a:t>
                </a:r>
                <a:endParaRPr lang="en-US" altLang="zh-CN" sz="2800" dirty="0"/>
              </a:p>
              <a:p>
                <a:r>
                  <a:rPr lang="zh-CN" altLang="en-US" sz="2800" dirty="0"/>
                  <a:t>（</a:t>
                </a:r>
                <a:r>
                  <a:rPr lang="en-US" altLang="zh-CN" sz="2800" dirty="0"/>
                  <a:t>1</a:t>
                </a:r>
                <a:r>
                  <a:rPr lang="zh-CN" altLang="en-US" sz="2800" dirty="0"/>
                  <a:t>）在期望股利增长率</a:t>
                </a:r>
                <a14:m>
                  <m:oMath xmlns:m="http://schemas.openxmlformats.org/officeDocument/2006/math">
                    <m:r>
                      <a:rPr lang="en-US" altLang="zh-CN" sz="2800" i="1">
                        <a:latin typeface="Cambria Math" panose="02040503050406030204" pitchFamily="18" charset="0"/>
                      </a:rPr>
                      <m:t>𝑔</m:t>
                    </m:r>
                  </m:oMath>
                </a14:m>
                <a:r>
                  <a:rPr lang="zh-CN" altLang="en-US" sz="2800" dirty="0"/>
                  <a:t>固定不变的前提下，股利增长率</a:t>
                </a:r>
                <a14:m>
                  <m:oMath xmlns:m="http://schemas.openxmlformats.org/officeDocument/2006/math">
                    <m:r>
                      <a:rPr lang="en-US" altLang="zh-CN" sz="2800" b="0" i="1" smtClean="0">
                        <a:solidFill>
                          <a:schemeClr val="tx1"/>
                        </a:solidFill>
                        <a:latin typeface="Cambria Math" panose="02040503050406030204" pitchFamily="18" charset="0"/>
                      </a:rPr>
                      <m:t>𝑔</m:t>
                    </m:r>
                  </m:oMath>
                </a14:m>
                <a:r>
                  <a:rPr lang="en-US" altLang="zh-CN" sz="2800" dirty="0"/>
                  <a:t>=</a:t>
                </a:r>
                <a:r>
                  <a:rPr lang="zh-CN" altLang="en-US" sz="2800" dirty="0"/>
                  <a:t>期望的股价增长率（资本利得率）；</a:t>
                </a:r>
                <a:endParaRPr lang="en-US" altLang="zh-CN" sz="2800" dirty="0"/>
              </a:p>
              <a:p>
                <a:r>
                  <a:rPr lang="zh-CN" altLang="en-US" sz="2800" dirty="0"/>
                  <a:t>（</a:t>
                </a:r>
                <a:r>
                  <a:rPr lang="en-US" altLang="zh-CN" sz="2800" dirty="0"/>
                  <a:t>2</a:t>
                </a:r>
                <a:r>
                  <a:rPr lang="zh-CN" altLang="en-US" sz="2800" dirty="0"/>
                  <a:t>）为了使股价最大化，应该尽可能</a:t>
                </a:r>
                <a:r>
                  <a:rPr lang="zh-CN" altLang="en-US" sz="2800" dirty="0">
                    <a:solidFill>
                      <a:srgbClr val="FF0000"/>
                    </a:solidFill>
                  </a:rPr>
                  <a:t>增大</a:t>
                </a:r>
                <a14:m>
                  <m:oMath xmlns:m="http://schemas.openxmlformats.org/officeDocument/2006/math">
                    <m:r>
                      <a:rPr lang="en-US" altLang="zh-CN" sz="2800" b="0" i="1" smtClean="0">
                        <a:solidFill>
                          <a:srgbClr val="FF0000"/>
                        </a:solidFill>
                        <a:latin typeface="Cambria Math" panose="02040503050406030204" pitchFamily="18" charset="0"/>
                      </a:rPr>
                      <m:t>𝑔</m:t>
                    </m:r>
                  </m:oMath>
                </a14:m>
                <a:r>
                  <a:rPr lang="zh-CN" altLang="en-US" sz="2800" dirty="0">
                    <a:solidFill>
                      <a:srgbClr val="FF0000"/>
                    </a:solidFill>
                  </a:rPr>
                  <a:t>和</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1</m:t>
                        </m:r>
                      </m:sub>
                    </m:sSub>
                  </m:oMath>
                </a14:m>
                <a:r>
                  <a:rPr lang="zh-CN" altLang="en-US" sz="2800" dirty="0"/>
                  <a:t>。</a:t>
                </a:r>
                <a:endParaRPr lang="en-US" altLang="zh-CN" sz="2800" dirty="0"/>
              </a:p>
            </p:txBody>
          </p:sp>
        </mc:Choice>
        <mc:Fallback xmlns="">
          <p:sp>
            <p:nvSpPr>
              <p:cNvPr id="2" name="文本框 1">
                <a:extLst>
                  <a:ext uri="{FF2B5EF4-FFF2-40B4-BE49-F238E27FC236}">
                    <a16:creationId xmlns:a16="http://schemas.microsoft.com/office/drawing/2014/main" id="{9A876821-76F8-4A8D-F213-E360CA75E50A}"/>
                  </a:ext>
                </a:extLst>
              </p:cNvPr>
              <p:cNvSpPr txBox="1">
                <a:spLocks noRot="1" noChangeAspect="1" noMove="1" noResize="1" noEditPoints="1" noAdjustHandles="1" noChangeArrowheads="1" noChangeShapeType="1" noTextEdit="1"/>
              </p:cNvSpPr>
              <p:nvPr/>
            </p:nvSpPr>
            <p:spPr>
              <a:xfrm>
                <a:off x="811306" y="1281953"/>
                <a:ext cx="10569389" cy="3357971"/>
              </a:xfrm>
              <a:prstGeom prst="rect">
                <a:avLst/>
              </a:prstGeom>
              <a:blipFill>
                <a:blip r:embed="rId3"/>
                <a:stretch>
                  <a:fillRect l="-1153" t="-1815" b="-39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89E5391-4BAC-7F2F-8A1B-6D5F6889F39F}"/>
              </a:ext>
            </a:extLst>
          </p:cNvPr>
          <p:cNvPicPr>
            <a:picLocks noChangeAspect="1"/>
          </p:cNvPicPr>
          <p:nvPr/>
        </p:nvPicPr>
        <p:blipFill>
          <a:blip r:embed="rId4"/>
          <a:stretch>
            <a:fillRect/>
          </a:stretch>
        </p:blipFill>
        <p:spPr>
          <a:xfrm>
            <a:off x="1843508" y="4893421"/>
            <a:ext cx="8504984" cy="1525307"/>
          </a:xfrm>
          <a:prstGeom prst="rect">
            <a:avLst/>
          </a:prstGeom>
        </p:spPr>
      </p:pic>
    </p:spTree>
    <p:extLst>
      <p:ext uri="{BB962C8B-B14F-4D97-AF65-F5344CB8AC3E}">
        <p14:creationId xmlns:p14="http://schemas.microsoft.com/office/powerpoint/2010/main" val="21707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3"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不变股利增长率模型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485BBF5-169F-C887-77B4-68DD19A828FF}"/>
                  </a:ext>
                </a:extLst>
              </p:cNvPr>
              <p:cNvSpPr txBox="1"/>
              <p:nvPr/>
            </p:nvSpPr>
            <p:spPr>
              <a:xfrm>
                <a:off x="35859" y="944673"/>
                <a:ext cx="12120283" cy="5235536"/>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𝑡</m:t>
                    </m:r>
                  </m:oMath>
                </a14:m>
                <a:r>
                  <a:rPr lang="zh-CN" altLang="en-US" sz="2800" dirty="0"/>
                  <a:t>期每股股利：</a:t>
                </a:r>
                <a:endParaRPr lang="en-US" altLang="zh-CN" sz="28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b="0" i="1" smtClean="0">
                              <a:solidFill>
                                <a:srgbClr val="FF0000"/>
                              </a:solidFill>
                              <a:latin typeface="Cambria Math" panose="02040503050406030204" pitchFamily="18" charset="0"/>
                            </a:rPr>
                            <m:t>𝑡</m:t>
                          </m:r>
                        </m:sub>
                      </m:sSub>
                      <m:r>
                        <a:rPr lang="en-US" altLang="zh-CN" sz="2800" b="0" i="1" smtClean="0">
                          <a:solidFill>
                            <a:srgbClr val="FF0000"/>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𝑡</m:t>
                          </m:r>
                          <m:r>
                            <a:rPr lang="zh-CN" altLang="en-US" sz="2800" i="1">
                              <a:latin typeface="Cambria Math" panose="02040503050406030204" pitchFamily="18" charset="0"/>
                            </a:rPr>
                            <m:t>期</m:t>
                          </m:r>
                          <m:r>
                            <a:rPr lang="zh-CN" altLang="en-US" sz="2800" i="1" smtClean="0">
                              <a:latin typeface="Cambria Math" panose="02040503050406030204" pitchFamily="18" charset="0"/>
                            </a:rPr>
                            <m:t>净利润</m:t>
                          </m:r>
                        </m:num>
                        <m:den>
                          <m:r>
                            <a:rPr lang="en-US" altLang="zh-CN" sz="2800" b="0" i="1" smtClean="0">
                              <a:solidFill>
                                <a:schemeClr val="tx1"/>
                              </a:solidFill>
                              <a:latin typeface="Cambria Math" panose="02040503050406030204" pitchFamily="18" charset="0"/>
                            </a:rPr>
                            <m:t>𝑡</m:t>
                          </m:r>
                          <m:r>
                            <a:rPr lang="zh-CN" altLang="en-US" sz="2800" i="1">
                              <a:latin typeface="Cambria Math" panose="02040503050406030204" pitchFamily="18" charset="0"/>
                            </a:rPr>
                            <m:t>期</m:t>
                          </m:r>
                          <m:r>
                            <a:rPr lang="zh-CN" altLang="en-US" sz="2800" i="1" smtClean="0">
                              <a:latin typeface="Cambria Math" panose="02040503050406030204" pitchFamily="18" charset="0"/>
                            </a:rPr>
                            <m:t>流通股</m:t>
                          </m:r>
                          <m:r>
                            <a:rPr lang="zh-CN" altLang="en-US" sz="2800" i="1">
                              <a:latin typeface="Cambria Math" panose="02040503050406030204" pitchFamily="18" charset="0"/>
                            </a:rPr>
                            <m:t>股数</m:t>
                          </m:r>
                        </m:den>
                      </m:f>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𝑡</m:t>
                      </m:r>
                      <m:r>
                        <a:rPr lang="zh-CN" altLang="en-US" sz="2800" i="1" dirty="0" smtClean="0">
                          <a:latin typeface="Cambria Math" panose="02040503050406030204" pitchFamily="18" charset="0"/>
                        </a:rPr>
                        <m:t>期股利支付率</m:t>
                      </m:r>
                      <m:r>
                        <a:rPr lang="en-US" altLang="zh-CN" sz="2800" b="0" i="0" dirty="0" smtClean="0">
                          <a:latin typeface="Cambria Math" panose="02040503050406030204" pitchFamily="18" charset="0"/>
                        </a:rPr>
                        <m:t>=</m:t>
                      </m:r>
                      <m:sSub>
                        <m:sSubPr>
                          <m:ctrlPr>
                            <a:rPr lang="en-US" altLang="zh-CN" sz="2800" b="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𝐸𝑃𝑆</m:t>
                          </m:r>
                        </m:e>
                        <m:sub>
                          <m:r>
                            <a:rPr lang="en-US" altLang="zh-CN" sz="2800" b="0" i="1" dirty="0" smtClean="0">
                              <a:solidFill>
                                <a:srgbClr val="FF0000"/>
                              </a:solidFill>
                              <a:latin typeface="Cambria Math" panose="02040503050406030204" pitchFamily="18" charset="0"/>
                            </a:rPr>
                            <m:t>𝑡</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𝑡</m:t>
                      </m:r>
                      <m:r>
                        <a:rPr lang="zh-CN" altLang="en-US" sz="2800" i="1" dirty="0">
                          <a:solidFill>
                            <a:srgbClr val="FF0000"/>
                          </a:solidFill>
                          <a:latin typeface="Cambria Math" panose="02040503050406030204" pitchFamily="18" charset="0"/>
                        </a:rPr>
                        <m:t>期股利支付率</m:t>
                      </m:r>
                    </m:oMath>
                  </m:oMathPara>
                </a14:m>
                <a:endParaRPr lang="en-US" altLang="zh-CN" sz="2800" dirty="0">
                  <a:solidFill>
                    <a:srgbClr val="FF0000"/>
                  </a:solidFill>
                </a:endParaRPr>
              </a:p>
              <a:p>
                <a:endParaRPr lang="en-US" altLang="zh-CN" sz="1400" dirty="0"/>
              </a:p>
              <a:p>
                <a:r>
                  <a:rPr lang="zh-CN" altLang="en-US" sz="2800" dirty="0"/>
                  <a:t>增加股利的</a:t>
                </a:r>
                <a:r>
                  <a:rPr lang="en-US" altLang="zh-CN" sz="2800" dirty="0"/>
                  <a:t>3</a:t>
                </a:r>
                <a:r>
                  <a:rPr lang="zh-CN" altLang="en-US" sz="2800" dirty="0"/>
                  <a:t>种方式：①增加净利润；②减少流通股股数；③提高股利支付率</a:t>
                </a:r>
                <a:endParaRPr lang="en-US" altLang="zh-CN" sz="2800" dirty="0"/>
              </a:p>
              <a:p>
                <a:endParaRPr lang="en-US" altLang="zh-CN" sz="1400" dirty="0"/>
              </a:p>
              <a:p>
                <a:pPr/>
                <a14:m>
                  <m:oMathPara xmlns:m="http://schemas.openxmlformats.org/officeDocument/2006/math">
                    <m:oMathParaPr>
                      <m:jc m:val="left"/>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zh-CN" altLang="en-US" sz="2800" i="1">
                                  <a:latin typeface="Cambria Math" panose="02040503050406030204" pitchFamily="18" charset="0"/>
                                </a:rPr>
                              </m:ctrlPr>
                            </m:eqArrPr>
                            <m:e>
                              <m:r>
                                <a:rPr lang="zh-CN" altLang="en-US" sz="2800" i="1">
                                  <a:latin typeface="Cambria Math" panose="02040503050406030204" pitchFamily="18" charset="0"/>
                                </a:rPr>
                                <m:t>净利润的变动量</m:t>
                              </m:r>
                              <m:r>
                                <a:rPr lang="en-US" altLang="zh-CN" sz="2800" i="1">
                                  <a:latin typeface="Cambria Math" panose="02040503050406030204" pitchFamily="18" charset="0"/>
                                </a:rPr>
                                <m:t>=</m:t>
                              </m:r>
                              <m:r>
                                <a:rPr lang="zh-CN" altLang="en-US" sz="2800" i="1">
                                  <a:latin typeface="Cambria Math" panose="02040503050406030204" pitchFamily="18" charset="0"/>
                                </a:rPr>
                                <m:t>新投资</m:t>
                              </m:r>
                              <m:r>
                                <a:rPr lang="en-US" altLang="zh-CN" sz="2800" i="1">
                                  <a:latin typeface="Cambria Math" panose="02040503050406030204" pitchFamily="18" charset="0"/>
                                </a:rPr>
                                <m:t>×</m:t>
                              </m:r>
                              <m:r>
                                <a:rPr lang="zh-CN" altLang="en-US" sz="2800" i="1">
                                  <a:latin typeface="Cambria Math" panose="02040503050406030204" pitchFamily="18" charset="0"/>
                                </a:rPr>
                                <m:t>新投资回报率</m:t>
                              </m:r>
                            </m:e>
                            <m:e>
                              <m:r>
                                <a:rPr lang="zh-CN" altLang="en-US" sz="2800" i="1">
                                  <a:latin typeface="Cambria Math" panose="02040503050406030204" pitchFamily="18" charset="0"/>
                                </a:rPr>
                                <m:t>新投资</m:t>
                              </m:r>
                              <m:r>
                                <a:rPr lang="en-US" altLang="zh-CN" sz="2800" i="1">
                                  <a:latin typeface="Cambria Math" panose="02040503050406030204" pitchFamily="18" charset="0"/>
                                </a:rPr>
                                <m:t>=</m:t>
                              </m:r>
                              <m:r>
                                <a:rPr lang="zh-CN" altLang="en-US" sz="2800" i="1">
                                  <a:latin typeface="Cambria Math" panose="02040503050406030204" pitchFamily="18" charset="0"/>
                                </a:rPr>
                                <m:t>净利润</m:t>
                              </m:r>
                              <m:r>
                                <a:rPr lang="en-US" altLang="zh-CN" sz="2800" i="1">
                                  <a:latin typeface="Cambria Math" panose="02040503050406030204" pitchFamily="18" charset="0"/>
                                </a:rPr>
                                <m:t>×</m:t>
                              </m:r>
                              <m:r>
                                <a:rPr lang="zh-CN" altLang="en-US" sz="2800" i="1">
                                  <a:latin typeface="Cambria Math" panose="02040503050406030204" pitchFamily="18" charset="0"/>
                                </a:rPr>
                                <m:t>留存比率</m:t>
                              </m:r>
                            </m:e>
                          </m:eqArr>
                        </m:e>
                      </m:d>
                    </m:oMath>
                  </m:oMathPara>
                </a14:m>
                <a:endParaRPr lang="en-US" altLang="zh-CN" sz="2800" dirty="0"/>
              </a:p>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净利润增长率</m:t>
                      </m:r>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净利润的变动量</m:t>
                          </m:r>
                        </m:num>
                        <m:den>
                          <m:r>
                            <a:rPr lang="zh-CN" altLang="en-US" sz="2800" i="1">
                              <a:latin typeface="Cambria Math" panose="02040503050406030204" pitchFamily="18" charset="0"/>
                            </a:rPr>
                            <m:t>净利润</m:t>
                          </m:r>
                        </m:den>
                      </m:f>
                      <m:r>
                        <a:rPr lang="en-US" altLang="zh-CN" sz="2800" i="1">
                          <a:latin typeface="Cambria Math" panose="02040503050406030204" pitchFamily="18" charset="0"/>
                        </a:rPr>
                        <m:t>=</m:t>
                      </m:r>
                      <m:r>
                        <a:rPr lang="zh-CN" altLang="en-US" sz="2800" i="1" smtClean="0">
                          <a:latin typeface="Cambria Math" panose="02040503050406030204" pitchFamily="18" charset="0"/>
                        </a:rPr>
                        <m:t>留存比率</m:t>
                      </m:r>
                      <m:r>
                        <a:rPr lang="en-US" altLang="zh-CN" sz="2800" i="1" smtClean="0">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新投资</m:t>
                      </m:r>
                      <m:r>
                        <a:rPr lang="zh-CN" altLang="en-US" sz="2800" i="1" smtClean="0">
                          <a:latin typeface="Cambria Math" panose="02040503050406030204" pitchFamily="18" charset="0"/>
                          <a:ea typeface="Cambria Math" panose="02040503050406030204" pitchFamily="18" charset="0"/>
                        </a:rPr>
                        <m:t>回报率</m:t>
                      </m:r>
                    </m:oMath>
                  </m:oMathPara>
                </a14:m>
                <a:endParaRPr lang="en-US" altLang="zh-CN" sz="2800" dirty="0"/>
              </a:p>
              <a:p>
                <a:endParaRPr lang="en-US" altLang="zh-CN" sz="1400" dirty="0"/>
              </a:p>
              <a:p>
                <a:r>
                  <a:rPr lang="zh-CN" altLang="en-US" sz="2800" dirty="0"/>
                  <a:t>结论：若公司不发行新股也不回购现有股票（即</a:t>
                </a:r>
                <a:r>
                  <a:rPr lang="zh-CN" altLang="en-US" sz="2800" b="1" dirty="0"/>
                  <a:t>流通股股数不变</a:t>
                </a:r>
                <a:r>
                  <a:rPr lang="zh-CN" altLang="en-US" sz="2800" dirty="0"/>
                  <a:t>），且保持</a:t>
                </a:r>
                <a:r>
                  <a:rPr lang="zh-CN" altLang="en-US" sz="2800" b="1" dirty="0"/>
                  <a:t>股利支付率</a:t>
                </a:r>
                <a:r>
                  <a:rPr lang="zh-CN" altLang="en-US" sz="2800" dirty="0"/>
                  <a:t>不变，则</a:t>
                </a:r>
                <a14:m>
                  <m:oMath xmlns:m="http://schemas.openxmlformats.org/officeDocument/2006/math">
                    <m:r>
                      <a:rPr lang="zh-CN" altLang="en-US" sz="2800" i="1" dirty="0" smtClean="0">
                        <a:solidFill>
                          <a:srgbClr val="FF0000"/>
                        </a:solidFill>
                        <a:latin typeface="Cambria Math" panose="02040503050406030204" pitchFamily="18" charset="0"/>
                      </a:rPr>
                      <m:t>股利增长率</m:t>
                    </m:r>
                    <m:r>
                      <a:rPr lang="en-US" altLang="zh-CN" sz="2800" b="0" i="1" dirty="0" smtClean="0">
                        <a:solidFill>
                          <a:srgbClr val="FF0000"/>
                        </a:solidFill>
                        <a:latin typeface="Cambria Math" panose="02040503050406030204" pitchFamily="18" charset="0"/>
                      </a:rPr>
                      <m:t>𝑔</m:t>
                    </m:r>
                    <m:r>
                      <a:rPr lang="en-US" altLang="zh-CN" sz="2800" i="1" dirty="0" smtClean="0">
                        <a:solidFill>
                          <a:srgbClr val="FF0000"/>
                        </a:solidFill>
                        <a:latin typeface="Cambria Math" panose="02040503050406030204" pitchFamily="18" charset="0"/>
                      </a:rPr>
                      <m:t>=</m:t>
                    </m:r>
                  </m:oMath>
                </a14:m>
                <a:r>
                  <a:rPr lang="zh-CN" altLang="en-US" sz="2800" dirty="0">
                    <a:solidFill>
                      <a:srgbClr val="FF0000"/>
                    </a:solidFill>
                  </a:rPr>
                  <a:t>净利润增长率</a:t>
                </a:r>
                <a:r>
                  <a:rPr lang="en-US" altLang="zh-CN" sz="2800" dirty="0">
                    <a:solidFill>
                      <a:srgbClr val="FF0000"/>
                    </a:solidFill>
                  </a:rPr>
                  <a:t>=</a:t>
                </a:r>
                <a14:m>
                  <m:oMath xmlns:m="http://schemas.openxmlformats.org/officeDocument/2006/math">
                    <m:r>
                      <a:rPr lang="zh-CN" altLang="en-US" sz="2800" i="1" smtClean="0">
                        <a:solidFill>
                          <a:srgbClr val="FF0000"/>
                        </a:solidFill>
                        <a:latin typeface="Cambria Math" panose="02040503050406030204" pitchFamily="18" charset="0"/>
                      </a:rPr>
                      <m:t>留存比率</m:t>
                    </m:r>
                    <m:r>
                      <a:rPr lang="en-US" altLang="zh-CN" sz="2800" i="1">
                        <a:solidFill>
                          <a:srgbClr val="FF0000"/>
                        </a:solidFill>
                        <a:latin typeface="Cambria Math" panose="02040503050406030204" pitchFamily="18" charset="0"/>
                        <a:ea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新投资回报率</m:t>
                    </m:r>
                  </m:oMath>
                </a14:m>
                <a:endParaRPr lang="zh-CN" altLang="en-US" sz="2800" dirty="0">
                  <a:solidFill>
                    <a:srgbClr val="FF0000"/>
                  </a:solidFill>
                </a:endParaRPr>
              </a:p>
            </p:txBody>
          </p:sp>
        </mc:Choice>
        <mc:Fallback xmlns="">
          <p:sp>
            <p:nvSpPr>
              <p:cNvPr id="3" name="文本框 2">
                <a:extLst>
                  <a:ext uri="{FF2B5EF4-FFF2-40B4-BE49-F238E27FC236}">
                    <a16:creationId xmlns:a16="http://schemas.microsoft.com/office/drawing/2014/main" id="{B485BBF5-169F-C887-77B4-68DD19A828FF}"/>
                  </a:ext>
                </a:extLst>
              </p:cNvPr>
              <p:cNvSpPr txBox="1">
                <a:spLocks noRot="1" noChangeAspect="1" noMove="1" noResize="1" noEditPoints="1" noAdjustHandles="1" noChangeArrowheads="1" noChangeShapeType="1" noTextEdit="1"/>
              </p:cNvSpPr>
              <p:nvPr/>
            </p:nvSpPr>
            <p:spPr>
              <a:xfrm>
                <a:off x="35859" y="944673"/>
                <a:ext cx="12120283" cy="5235536"/>
              </a:xfrm>
              <a:prstGeom prst="rect">
                <a:avLst/>
              </a:prstGeom>
              <a:blipFill>
                <a:blip r:embed="rId3"/>
                <a:stretch>
                  <a:fillRect l="-1056" t="-1281" r="-654" b="-2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224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91786" y="250621"/>
            <a:ext cx="223651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非</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盈利性增长</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14" name="组合 13">
            <a:extLst>
              <a:ext uri="{FF2B5EF4-FFF2-40B4-BE49-F238E27FC236}">
                <a16:creationId xmlns:a16="http://schemas.microsoft.com/office/drawing/2014/main" id="{238124E9-2D1F-6692-4855-306E73B1967F}"/>
              </a:ext>
            </a:extLst>
          </p:cNvPr>
          <p:cNvGrpSpPr/>
          <p:nvPr/>
        </p:nvGrpSpPr>
        <p:grpSpPr>
          <a:xfrm>
            <a:off x="1387196" y="2038548"/>
            <a:ext cx="9417608" cy="2065567"/>
            <a:chOff x="229920" y="2396217"/>
            <a:chExt cx="9335422" cy="2065567"/>
          </a:xfrm>
        </p:grpSpPr>
        <p:sp>
          <p:nvSpPr>
            <p:cNvPr id="2" name="文本框 1">
              <a:extLst>
                <a:ext uri="{FF2B5EF4-FFF2-40B4-BE49-F238E27FC236}">
                  <a16:creationId xmlns:a16="http://schemas.microsoft.com/office/drawing/2014/main" id="{E34D1808-49F2-06F5-9336-ED225322E008}"/>
                </a:ext>
              </a:extLst>
            </p:cNvPr>
            <p:cNvSpPr txBox="1"/>
            <p:nvPr/>
          </p:nvSpPr>
          <p:spPr>
            <a:xfrm>
              <a:off x="229920" y="3167390"/>
              <a:ext cx="5396753" cy="523220"/>
            </a:xfrm>
            <a:prstGeom prst="rect">
              <a:avLst/>
            </a:prstGeom>
            <a:noFill/>
          </p:spPr>
          <p:txBody>
            <a:bodyPr wrap="square" rtlCol="0">
              <a:spAutoFit/>
            </a:bodyPr>
            <a:lstStyle/>
            <a:p>
              <a:pPr algn="l"/>
              <a:r>
                <a:rPr lang="zh-CN" altLang="en-US" sz="2800" dirty="0"/>
                <a:t>保存更多收益（即增大留存比率）</a:t>
              </a:r>
              <a:endParaRPr lang="en-US" altLang="zh-CN" sz="2800" dirty="0"/>
            </a:p>
          </p:txBody>
        </p:sp>
        <p:cxnSp>
          <p:nvCxnSpPr>
            <p:cNvPr id="4" name="直接箭头连接符 3">
              <a:extLst>
                <a:ext uri="{FF2B5EF4-FFF2-40B4-BE49-F238E27FC236}">
                  <a16:creationId xmlns:a16="http://schemas.microsoft.com/office/drawing/2014/main" id="{EEE0DAA2-02F7-84F3-5D6B-C859DCC319A0}"/>
                </a:ext>
              </a:extLst>
            </p:cNvPr>
            <p:cNvCxnSpPr>
              <a:cxnSpLocks/>
              <a:stCxn id="2" idx="3"/>
            </p:cNvCxnSpPr>
            <p:nvPr/>
          </p:nvCxnSpPr>
          <p:spPr>
            <a:xfrm flipV="1">
              <a:off x="5626673" y="2653553"/>
              <a:ext cx="917562" cy="77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2B50830-6856-EF6D-ECCD-2B16B73519A7}"/>
                    </a:ext>
                  </a:extLst>
                </p:cNvPr>
                <p:cNvSpPr txBox="1"/>
                <p:nvPr/>
              </p:nvSpPr>
              <p:spPr>
                <a:xfrm>
                  <a:off x="6544236" y="2396217"/>
                  <a:ext cx="3021106" cy="523220"/>
                </a:xfrm>
                <a:prstGeom prst="rect">
                  <a:avLst/>
                </a:prstGeom>
                <a:noFill/>
              </p:spPr>
              <p:txBody>
                <a:bodyPr wrap="square" rtlCol="0">
                  <a:spAutoFit/>
                </a:bodyPr>
                <a:lstStyle/>
                <a:p>
                  <a:pPr algn="l"/>
                  <a:r>
                    <a:rPr lang="zh-CN" altLang="en-US" sz="2800" dirty="0"/>
                    <a:t>增大股利增长率</a:t>
                  </a:r>
                  <a14:m>
                    <m:oMath xmlns:m="http://schemas.openxmlformats.org/officeDocument/2006/math">
                      <m:r>
                        <a:rPr lang="en-US" altLang="zh-CN" sz="2800" b="0" i="1" smtClean="0">
                          <a:latin typeface="Cambria Math" panose="02040503050406030204" pitchFamily="18" charset="0"/>
                        </a:rPr>
                        <m:t>𝑔</m:t>
                      </m:r>
                    </m:oMath>
                  </a14:m>
                  <a:endParaRPr lang="en-US" altLang="zh-CN" sz="2800" dirty="0"/>
                </a:p>
              </p:txBody>
            </p:sp>
          </mc:Choice>
          <mc:Fallback xmlns="">
            <p:sp>
              <p:nvSpPr>
                <p:cNvPr id="10" name="文本框 9">
                  <a:extLst>
                    <a:ext uri="{FF2B5EF4-FFF2-40B4-BE49-F238E27FC236}">
                      <a16:creationId xmlns:a16="http://schemas.microsoft.com/office/drawing/2014/main" id="{D2B50830-6856-EF6D-ECCD-2B16B73519A7}"/>
                    </a:ext>
                  </a:extLst>
                </p:cNvPr>
                <p:cNvSpPr txBox="1">
                  <a:spLocks noRot="1" noChangeAspect="1" noMove="1" noResize="1" noEditPoints="1" noAdjustHandles="1" noChangeArrowheads="1" noChangeShapeType="1" noTextEdit="1"/>
                </p:cNvSpPr>
                <p:nvPr/>
              </p:nvSpPr>
              <p:spPr>
                <a:xfrm>
                  <a:off x="6544236" y="2396217"/>
                  <a:ext cx="3021106" cy="523220"/>
                </a:xfrm>
                <a:prstGeom prst="rect">
                  <a:avLst/>
                </a:prstGeom>
                <a:blipFill>
                  <a:blip r:embed="rId3"/>
                  <a:stretch>
                    <a:fillRect l="-4000" t="-11628" b="-3139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AD841CC-C7AF-FF17-FEBA-22C4FC3BC25A}"/>
                </a:ext>
              </a:extLst>
            </p:cNvPr>
            <p:cNvSpPr txBox="1"/>
            <p:nvPr/>
          </p:nvSpPr>
          <p:spPr>
            <a:xfrm>
              <a:off x="6544236" y="3938564"/>
              <a:ext cx="2330824" cy="523220"/>
            </a:xfrm>
            <a:prstGeom prst="rect">
              <a:avLst/>
            </a:prstGeom>
            <a:noFill/>
          </p:spPr>
          <p:txBody>
            <a:bodyPr wrap="square" rtlCol="0">
              <a:spAutoFit/>
            </a:bodyPr>
            <a:lstStyle/>
            <a:p>
              <a:pPr algn="l"/>
              <a:r>
                <a:rPr lang="zh-CN" altLang="en-US" sz="2800" dirty="0"/>
                <a:t>减少股利支付</a:t>
              </a:r>
              <a:endParaRPr lang="en-US" altLang="zh-CN" sz="2800" dirty="0"/>
            </a:p>
          </p:txBody>
        </p:sp>
        <p:cxnSp>
          <p:nvCxnSpPr>
            <p:cNvPr id="12" name="直接箭头连接符 11">
              <a:extLst>
                <a:ext uri="{FF2B5EF4-FFF2-40B4-BE49-F238E27FC236}">
                  <a16:creationId xmlns:a16="http://schemas.microsoft.com/office/drawing/2014/main" id="{A2B9E8CB-8C0C-1C06-DEDD-E5D785A8CE32}"/>
                </a:ext>
              </a:extLst>
            </p:cNvPr>
            <p:cNvCxnSpPr>
              <a:cxnSpLocks/>
              <a:stCxn id="2" idx="3"/>
              <a:endCxn id="11" idx="1"/>
            </p:cNvCxnSpPr>
            <p:nvPr/>
          </p:nvCxnSpPr>
          <p:spPr>
            <a:xfrm>
              <a:off x="5626673" y="3429000"/>
              <a:ext cx="917563" cy="77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EF6329F-D9A9-1384-6509-C7A378294A61}"/>
                  </a:ext>
                </a:extLst>
              </p:cNvPr>
              <p:cNvSpPr txBox="1"/>
              <p:nvPr/>
            </p:nvSpPr>
            <p:spPr>
              <a:xfrm>
                <a:off x="451136" y="4861632"/>
                <a:ext cx="11289727" cy="954107"/>
              </a:xfrm>
              <a:prstGeom prst="rect">
                <a:avLst/>
              </a:prstGeom>
              <a:noFill/>
            </p:spPr>
            <p:txBody>
              <a:bodyPr wrap="square" rtlCol="0">
                <a:spAutoFit/>
              </a:bodyPr>
              <a:lstStyle/>
              <a:p>
                <a:pPr algn="l"/>
                <a:r>
                  <a:rPr lang="zh-CN" altLang="en-US" sz="2800" dirty="0"/>
                  <a:t>只有新投资的</a:t>
                </a:r>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为正时（即</a:t>
                </a:r>
                <a:r>
                  <a:rPr lang="zh-CN" altLang="en-US" sz="2800" dirty="0">
                    <a:solidFill>
                      <a:srgbClr val="FF0000"/>
                    </a:solidFill>
                  </a:rPr>
                  <a:t>新投资回报率＞股权资本成本</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𝐸</m:t>
                        </m:r>
                      </m:sub>
                    </m:sSub>
                  </m:oMath>
                </a14:m>
                <a:r>
                  <a:rPr lang="zh-CN" altLang="en-US" sz="2800" dirty="0"/>
                  <a:t>），削减股利增加投资才会提升股价。</a:t>
                </a:r>
                <a:endParaRPr lang="en-US" altLang="zh-CN" sz="2800" dirty="0"/>
              </a:p>
            </p:txBody>
          </p:sp>
        </mc:Choice>
        <mc:Fallback xmlns="">
          <p:sp>
            <p:nvSpPr>
              <p:cNvPr id="17" name="文本框 16">
                <a:extLst>
                  <a:ext uri="{FF2B5EF4-FFF2-40B4-BE49-F238E27FC236}">
                    <a16:creationId xmlns:a16="http://schemas.microsoft.com/office/drawing/2014/main" id="{CEF6329F-D9A9-1384-6509-C7A378294A61}"/>
                  </a:ext>
                </a:extLst>
              </p:cNvPr>
              <p:cNvSpPr txBox="1">
                <a:spLocks noRot="1" noChangeAspect="1" noMove="1" noResize="1" noEditPoints="1" noAdjustHandles="1" noChangeArrowheads="1" noChangeShapeType="1" noTextEdit="1"/>
              </p:cNvSpPr>
              <p:nvPr/>
            </p:nvSpPr>
            <p:spPr>
              <a:xfrm>
                <a:off x="451136" y="4861632"/>
                <a:ext cx="11289727" cy="954107"/>
              </a:xfrm>
              <a:prstGeom prst="rect">
                <a:avLst/>
              </a:prstGeom>
              <a:blipFill>
                <a:blip r:embed="rId4"/>
                <a:stretch>
                  <a:fillRect l="-1080" t="-7051"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1476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DEBA729-B37F-15B5-04F1-275C139044C4}"/>
                  </a:ext>
                </a:extLst>
              </p:cNvPr>
              <p:cNvSpPr txBox="1"/>
              <p:nvPr/>
            </p:nvSpPr>
            <p:spPr>
              <a:xfrm>
                <a:off x="165848" y="1156447"/>
                <a:ext cx="11860305" cy="5047536"/>
              </a:xfrm>
              <a:prstGeom prst="rect">
                <a:avLst/>
              </a:prstGeom>
              <a:noFill/>
            </p:spPr>
            <p:txBody>
              <a:bodyPr wrap="square" rtlCol="0">
                <a:spAutoFit/>
              </a:bodyPr>
              <a:lstStyle/>
              <a:p>
                <a:pPr algn="l"/>
                <a:r>
                  <a:rPr lang="zh-CN" altLang="en-US" sz="2800" dirty="0"/>
                  <a:t>例题：课本</a:t>
                </a:r>
                <a:r>
                  <a:rPr lang="en-US" altLang="zh-CN" sz="2800" dirty="0"/>
                  <a:t>P263-264</a:t>
                </a:r>
                <a:r>
                  <a:rPr lang="zh-CN" altLang="en-US" sz="2800" dirty="0"/>
                  <a:t>例</a:t>
                </a:r>
                <a:r>
                  <a:rPr lang="en-US" altLang="zh-CN" sz="2800" dirty="0"/>
                  <a:t>9.3</a:t>
                </a:r>
                <a:r>
                  <a:rPr lang="zh-CN" altLang="en-US" sz="2800" dirty="0"/>
                  <a:t>、</a:t>
                </a:r>
                <a:r>
                  <a:rPr lang="en-US" altLang="zh-CN" sz="2800" dirty="0"/>
                  <a:t>9.4</a:t>
                </a:r>
                <a:r>
                  <a:rPr lang="zh-CN" altLang="en-US" sz="2800" dirty="0"/>
                  <a:t>改编</a:t>
                </a:r>
                <a:endParaRPr lang="en-US" altLang="zh-CN" sz="2800" dirty="0"/>
              </a:p>
              <a:p>
                <a:pPr algn="l"/>
                <a:endParaRPr lang="en-US" altLang="zh-CN" sz="1400" dirty="0"/>
              </a:p>
              <a:p>
                <a:pPr algn="l"/>
                <a:r>
                  <a:rPr lang="en-US" altLang="zh-CN" sz="2800" dirty="0"/>
                  <a:t>A</a:t>
                </a:r>
                <a:r>
                  <a:rPr lang="zh-CN" altLang="en-US" sz="2800" dirty="0"/>
                  <a:t>公司预计明年的</a:t>
                </a:r>
                <a14:m>
                  <m:oMath xmlns:m="http://schemas.openxmlformats.org/officeDocument/2006/math">
                    <m:r>
                      <a:rPr lang="en-US" altLang="zh-CN" sz="2800" i="1" dirty="0" smtClean="0">
                        <a:latin typeface="Cambria Math" panose="02040503050406030204" pitchFamily="18" charset="0"/>
                      </a:rPr>
                      <m:t>𝐸𝑃𝑆</m:t>
                    </m:r>
                  </m:oMath>
                </a14:m>
                <a:r>
                  <a:rPr lang="zh-CN" altLang="en-US" sz="2800" dirty="0"/>
                  <a:t>为</a:t>
                </a:r>
                <a:r>
                  <a:rPr lang="en-US" altLang="zh-CN" sz="2800" dirty="0"/>
                  <a:t>10</a:t>
                </a:r>
                <a:r>
                  <a:rPr lang="zh-CN" altLang="en-US" sz="2800" dirty="0"/>
                  <a:t>元，由于缺乏优质的项目，公司原本打算将收益作为股利全部发放给股东，目前公司股价为</a:t>
                </a:r>
                <a:r>
                  <a:rPr lang="en-US" altLang="zh-CN" sz="2800" dirty="0"/>
                  <a:t>100</a:t>
                </a:r>
                <a:r>
                  <a:rPr lang="zh-CN" altLang="en-US" sz="2800" dirty="0"/>
                  <a:t>元。</a:t>
                </a:r>
                <a:endParaRPr lang="en-US" altLang="zh-CN" sz="2800" dirty="0"/>
              </a:p>
              <a:p>
                <a:r>
                  <a:rPr lang="zh-CN" altLang="en-US" sz="2800" dirty="0"/>
                  <a:t>（</a:t>
                </a:r>
                <a:r>
                  <a:rPr lang="en-US" altLang="zh-CN" sz="2800" dirty="0"/>
                  <a:t>1</a:t>
                </a:r>
                <a:r>
                  <a:rPr lang="zh-CN" altLang="en-US" sz="2800" dirty="0"/>
                  <a:t>）但在</a:t>
                </a:r>
                <a:r>
                  <a:rPr lang="en-US" altLang="zh-CN" sz="2800" dirty="0"/>
                  <a:t>1</a:t>
                </a:r>
                <a:r>
                  <a:rPr lang="zh-CN" altLang="en-US" sz="2800" dirty="0"/>
                  <a:t>天后公司宣称将其股利支付率削减到</a:t>
                </a:r>
                <a:r>
                  <a:rPr lang="en-US" altLang="zh-CN" sz="2800" dirty="0"/>
                  <a:t>50%</a:t>
                </a:r>
                <a:r>
                  <a:rPr lang="zh-CN" altLang="en-US" sz="2800" dirty="0"/>
                  <a:t>，并将留存收益全部用作扩张原有业务，预期该业务的投资回报率为</a:t>
                </a:r>
                <a:r>
                  <a:rPr lang="en-US" altLang="zh-CN" sz="2800" dirty="0"/>
                  <a:t>12%</a:t>
                </a:r>
                <a:r>
                  <a:rPr lang="zh-CN" altLang="en-US" sz="2800" dirty="0"/>
                  <a:t>，并假设公司在扩张前后股权资本成本</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oMath>
                </a14:m>
                <a:r>
                  <a:rPr lang="zh-CN" altLang="en-US" sz="2800" dirty="0"/>
                  <a:t>维持不变（扩张业务可能会使公司的</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 </m:t>
                    </m:r>
                  </m:oMath>
                </a14:m>
                <a:r>
                  <a:rPr lang="zh-CN" altLang="en-US" sz="2800" dirty="0"/>
                  <a:t>增大，但这里我们假设</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 </m:t>
                    </m:r>
                  </m:oMath>
                </a14:m>
                <a:r>
                  <a:rPr lang="zh-CN" altLang="en-US" sz="2800" dirty="0"/>
                  <a:t>不变），请问新的股利政策对于公司股价会造成什么样的影响？</a:t>
                </a:r>
                <a:endParaRPr lang="en-US" altLang="zh-CN" sz="2800" dirty="0"/>
              </a:p>
              <a:p>
                <a:r>
                  <a:rPr lang="zh-CN" altLang="en-US" sz="2800" dirty="0"/>
                  <a:t>（</a:t>
                </a:r>
                <a:r>
                  <a:rPr lang="en-US" altLang="zh-CN" sz="2800" dirty="0"/>
                  <a:t>2</a:t>
                </a:r>
                <a:r>
                  <a:rPr lang="zh-CN" altLang="en-US" sz="2800" dirty="0"/>
                  <a:t>）某专家认为新投资的回报率实际上只有</a:t>
                </a:r>
                <a:r>
                  <a:rPr lang="en-US" altLang="zh-CN" sz="2800" dirty="0"/>
                  <a:t>10%</a:t>
                </a:r>
                <a:r>
                  <a:rPr lang="zh-CN" altLang="en-US" sz="2800" dirty="0"/>
                  <a:t>，保持其他条件不变，请问新的股利政策对于公司股价会造成什么样的影响？</a:t>
                </a:r>
                <a:endParaRPr lang="en-US" altLang="zh-CN" sz="2800" dirty="0"/>
              </a:p>
              <a:p>
                <a:r>
                  <a:rPr lang="zh-CN" altLang="en-US" sz="2800" dirty="0"/>
                  <a:t>（</a:t>
                </a:r>
                <a:r>
                  <a:rPr lang="en-US" altLang="zh-CN" sz="2800" dirty="0"/>
                  <a:t>3</a:t>
                </a:r>
                <a:r>
                  <a:rPr lang="zh-CN" altLang="en-US" sz="2800" dirty="0"/>
                  <a:t>）经过详细调研发现新投资的回报率实际上只有</a:t>
                </a:r>
                <a:r>
                  <a:rPr lang="en-US" altLang="zh-CN" sz="2800" dirty="0"/>
                  <a:t>8%</a:t>
                </a:r>
                <a:r>
                  <a:rPr lang="zh-CN" altLang="en-US" sz="2800" dirty="0"/>
                  <a:t>，保持其他条件不变，请问新的股利政策对于公司股价会造成什么样的影响？</a:t>
                </a:r>
                <a:endParaRPr lang="en-US" altLang="zh-CN" sz="2800" dirty="0"/>
              </a:p>
            </p:txBody>
          </p:sp>
        </mc:Choice>
        <mc:Fallback xmlns="">
          <p:sp>
            <p:nvSpPr>
              <p:cNvPr id="2" name="文本框 1">
                <a:extLst>
                  <a:ext uri="{FF2B5EF4-FFF2-40B4-BE49-F238E27FC236}">
                    <a16:creationId xmlns:a16="http://schemas.microsoft.com/office/drawing/2014/main" id="{FDEBA729-B37F-15B5-04F1-275C139044C4}"/>
                  </a:ext>
                </a:extLst>
              </p:cNvPr>
              <p:cNvSpPr txBox="1">
                <a:spLocks noRot="1" noChangeAspect="1" noMove="1" noResize="1" noEditPoints="1" noAdjustHandles="1" noChangeArrowheads="1" noChangeShapeType="1" noTextEdit="1"/>
              </p:cNvSpPr>
              <p:nvPr/>
            </p:nvSpPr>
            <p:spPr>
              <a:xfrm>
                <a:off x="165848" y="1156447"/>
                <a:ext cx="11860305" cy="5047536"/>
              </a:xfrm>
              <a:prstGeom prst="rect">
                <a:avLst/>
              </a:prstGeom>
              <a:blipFill>
                <a:blip r:embed="rId3"/>
                <a:stretch>
                  <a:fillRect l="-1028" t="-1449" r="-3186" b="-22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554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DEBA729-B37F-15B5-04F1-275C139044C4}"/>
                  </a:ext>
                </a:extLst>
              </p:cNvPr>
              <p:cNvSpPr txBox="1"/>
              <p:nvPr/>
            </p:nvSpPr>
            <p:spPr>
              <a:xfrm>
                <a:off x="466165" y="835478"/>
                <a:ext cx="11259669" cy="5771901"/>
              </a:xfrm>
              <a:prstGeom prst="rect">
                <a:avLst/>
              </a:prstGeom>
              <a:noFill/>
            </p:spPr>
            <p:txBody>
              <a:bodyPr wrap="square" rtlCol="0">
                <a:spAutoFit/>
              </a:bodyPr>
              <a:lstStyle/>
              <a:p>
                <a:r>
                  <a:rPr lang="zh-CN" altLang="en-US" sz="2800" dirty="0"/>
                  <a:t>答案：</a:t>
                </a:r>
                <a:endParaRPr lang="en-US" altLang="zh-CN" sz="2800" dirty="0"/>
              </a:p>
              <a:p>
                <a:r>
                  <a:rPr lang="zh-CN" altLang="en-US" sz="2800" dirty="0"/>
                  <a:t>（</a:t>
                </a:r>
                <a:r>
                  <a:rPr lang="en-US" altLang="zh-CN" sz="2800" dirty="0"/>
                  <a:t>1</a:t>
                </a:r>
                <a:r>
                  <a:rPr lang="zh-CN" altLang="en-US" sz="2800" dirty="0"/>
                  <a:t>）股利全部发放即没有新投资，属于零增长模型：</a:t>
                </a:r>
                <a:endParaRPr lang="en-US" altLang="zh-CN" sz="2800" dirty="0"/>
              </a:p>
              <a:p>
                <a:r>
                  <a:rPr lang="en-US" altLang="zh-CN" sz="280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𝐷𝑖𝑣</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den>
                    </m:f>
                    <m:r>
                      <a:rPr lang="en-US" altLang="zh-CN" sz="2800" b="0" i="1" smtClean="0">
                        <a:latin typeface="Cambria Math" panose="02040503050406030204" pitchFamily="18" charset="0"/>
                      </a:rPr>
                      <m:t>=100</m:t>
                    </m:r>
                  </m:oMath>
                </a14:m>
                <a:r>
                  <a:rPr lang="zh-CN" altLang="en-US" sz="2800" dirty="0"/>
                  <a:t>元→</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0" smtClean="0">
                        <a:latin typeface="Cambria Math" panose="02040503050406030204" pitchFamily="18" charset="0"/>
                      </a:rPr>
                      <m:t>=10%</m:t>
                    </m:r>
                  </m:oMath>
                </a14:m>
                <a:endParaRPr lang="en-US" altLang="zh-CN" sz="2800" dirty="0"/>
              </a:p>
              <a:p>
                <a:r>
                  <a:rPr lang="en-US" altLang="zh-CN" sz="2800" dirty="0"/>
                  <a:t>	</a:t>
                </a:r>
                <a:r>
                  <a:rPr lang="zh-CN" altLang="en-US" sz="2800" dirty="0"/>
                  <a:t>采取新股利政策后，属于固定股利增长率模型：</a:t>
                </a:r>
                <a:endParaRPr lang="en-US" altLang="zh-CN" sz="2800" dirty="0"/>
              </a:p>
              <a:p>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b="0" i="1" smtClean="0">
                            <a:latin typeface="Cambria Math" panose="02040503050406030204" pitchFamily="18" charset="0"/>
                          </a:rPr>
                          <m:t>1</m:t>
                        </m:r>
                      </m:sub>
                    </m:sSub>
                    <m:r>
                      <a:rPr lang="en-US" altLang="zh-CN" sz="2800" b="0" i="0"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𝐸𝑃𝑆</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ea typeface="Cambria Math" panose="02040503050406030204" pitchFamily="18" charset="0"/>
                      </a:rPr>
                      <m:t>×50%=5</m:t>
                    </m:r>
                  </m:oMath>
                </a14:m>
                <a:r>
                  <a:rPr lang="zh-CN" altLang="en-US" sz="2800" dirty="0"/>
                  <a:t>元，</a:t>
                </a:r>
                <a14:m>
                  <m:oMath xmlns:m="http://schemas.openxmlformats.org/officeDocument/2006/math">
                    <m:r>
                      <a:rPr lang="en-US" altLang="zh-CN" sz="2800" b="0" i="1" smtClean="0">
                        <a:latin typeface="Cambria Math" panose="02040503050406030204" pitchFamily="18" charset="0"/>
                      </a:rPr>
                      <m:t>𝑔</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1−50%</m:t>
                        </m:r>
                      </m:e>
                    </m:d>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12%=6%</m:t>
                    </m:r>
                  </m:oMath>
                </a14:m>
                <a:endParaRPr lang="en-US" altLang="zh-CN" sz="2800" b="0" dirty="0">
                  <a:ea typeface="Cambria Math" panose="02040503050406030204" pitchFamily="18" charset="0"/>
                </a:endParaRPr>
              </a:p>
              <a:p>
                <a:r>
                  <a:rPr lang="en-US" altLang="zh-CN" sz="2800" dirty="0"/>
                  <a:t>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0</m:t>
                        </m:r>
                      </m:sub>
                      <m:sup>
                        <m:r>
                          <a:rPr lang="en-US" altLang="zh-CN" sz="2800" b="0" i="1" smtClean="0">
                            <a:latin typeface="Cambria Math" panose="02040503050406030204" pitchFamily="18" charset="0"/>
                          </a:rPr>
                          <m:t>′</m:t>
                        </m:r>
                      </m:sup>
                    </m:sSubSup>
                    <m:r>
                      <a:rPr lang="en-US" altLang="zh-CN" sz="2800" b="0" i="0" smtClean="0">
                        <a:latin typeface="Cambria Math" panose="02040503050406030204" pitchFamily="18" charset="0"/>
                      </a:rPr>
                      <m:t>=</m:t>
                    </m:r>
                  </m:oMath>
                </a14:m>
                <a:r>
                  <a:rPr lang="en-US" altLang="zh-CN" sz="2800" dirty="0"/>
                  <a:t> </a:t>
                </a:r>
                <a14:m>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5</m:t>
                        </m:r>
                      </m:num>
                      <m:den>
                        <m:r>
                          <a:rPr lang="en-US" altLang="zh-CN" sz="2800" b="0" i="1" smtClean="0">
                            <a:latin typeface="Cambria Math" panose="02040503050406030204" pitchFamily="18" charset="0"/>
                          </a:rPr>
                          <m:t>10%−6%</m:t>
                        </m:r>
                      </m:den>
                    </m:f>
                    <m:r>
                      <a:rPr lang="en-US" altLang="zh-CN" sz="2800" b="0" i="1" dirty="0" smtClean="0">
                        <a:latin typeface="Cambria Math" panose="02040503050406030204" pitchFamily="18" charset="0"/>
                      </a:rPr>
                      <m:t>=125</m:t>
                    </m:r>
                    <m:r>
                      <a:rPr lang="zh-CN" altLang="en-US" sz="2800" i="1" dirty="0" smtClean="0">
                        <a:latin typeface="Cambria Math" panose="02040503050406030204" pitchFamily="18" charset="0"/>
                      </a:rPr>
                      <m:t>元＞</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oMath>
                </a14:m>
                <a:endParaRPr lang="en-US" altLang="zh-CN" sz="2800" dirty="0"/>
              </a:p>
              <a:p>
                <a:r>
                  <a:rPr lang="zh-CN" altLang="en-US" sz="2800" dirty="0"/>
                  <a:t>由于新投资回报率（</a:t>
                </a:r>
                <a:r>
                  <a:rPr lang="en-US" altLang="zh-CN" sz="2800" dirty="0"/>
                  <a:t>12%</a:t>
                </a:r>
                <a:r>
                  <a:rPr lang="zh-CN" altLang="en-US" sz="2800" dirty="0"/>
                  <a:t>）＞股权资本成本（</a:t>
                </a:r>
                <a:r>
                  <a:rPr lang="en-US" altLang="zh-CN" sz="2800" dirty="0"/>
                  <a:t>10%</a:t>
                </a:r>
                <a:r>
                  <a:rPr lang="zh-CN" altLang="en-US" sz="2800" dirty="0"/>
                  <a:t>），投资具有正的</a:t>
                </a:r>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，因此削减股利增加投资才会提升股价。</a:t>
                </a:r>
                <a:endParaRPr lang="en-US" altLang="zh-CN" sz="2800" dirty="0"/>
              </a:p>
              <a:p>
                <a:r>
                  <a:rPr lang="zh-CN" altLang="en-US" sz="2800" dirty="0"/>
                  <a:t>（</a:t>
                </a:r>
                <a:r>
                  <a:rPr lang="en-US" altLang="zh-CN" sz="2800" dirty="0"/>
                  <a:t>2</a:t>
                </a:r>
                <a:r>
                  <a:rPr lang="zh-CN" altLang="en-US" sz="2800" dirty="0"/>
                  <a:t>）同理</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m:t>
                        </m:r>
                        <m:r>
                          <a:rPr lang="en-US" altLang="zh-CN" sz="2800" i="1">
                            <a:latin typeface="Cambria Math" panose="02040503050406030204" pitchFamily="18" charset="0"/>
                          </a:rPr>
                          <m:t>𝐷𝑖𝑣</m:t>
                        </m:r>
                      </m:e>
                      <m:sub>
                        <m:r>
                          <a:rPr lang="en-US" altLang="zh-CN" sz="2800" b="0" i="1" smtClean="0">
                            <a:latin typeface="Cambria Math" panose="02040503050406030204" pitchFamily="18" charset="0"/>
                          </a:rPr>
                          <m:t>1</m:t>
                        </m:r>
                      </m:sub>
                    </m:sSub>
                    <m:r>
                      <a:rPr lang="en-US" altLang="zh-CN" sz="2800" b="0" i="0"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𝐸𝑃𝑆</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ea typeface="Cambria Math" panose="02040503050406030204" pitchFamily="18" charset="0"/>
                      </a:rPr>
                      <m:t>×50%=5</m:t>
                    </m:r>
                  </m:oMath>
                </a14:m>
                <a:r>
                  <a:rPr lang="zh-CN" altLang="en-US" sz="2800" dirty="0"/>
                  <a:t>元，</a:t>
                </a:r>
                <a14:m>
                  <m:oMath xmlns:m="http://schemas.openxmlformats.org/officeDocument/2006/math">
                    <m:r>
                      <a:rPr lang="en-US" altLang="zh-CN" sz="2800" b="0" i="1" smtClean="0">
                        <a:latin typeface="Cambria Math" panose="02040503050406030204" pitchFamily="18" charset="0"/>
                      </a:rPr>
                      <m:t>𝑔</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1−50%</m:t>
                        </m:r>
                      </m:e>
                    </m:d>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10%=5%</m:t>
                    </m:r>
                  </m:oMath>
                </a14:m>
                <a:endParaRPr lang="en-US" altLang="zh-CN" sz="2800" b="0" dirty="0">
                  <a:ea typeface="Cambria Math" panose="02040503050406030204" pitchFamily="18" charset="0"/>
                </a:endParaRPr>
              </a:p>
              <a:p>
                <a:r>
                  <a:rPr lang="en-US" altLang="zh-CN" sz="2800" dirty="0"/>
                  <a:t>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0</m:t>
                        </m:r>
                      </m:sub>
                      <m:sup>
                        <m:r>
                          <a:rPr lang="en-US" altLang="zh-CN" sz="2800" b="0" i="1" smtClean="0">
                            <a:latin typeface="Cambria Math" panose="02040503050406030204" pitchFamily="18" charset="0"/>
                          </a:rPr>
                          <m:t>′′</m:t>
                        </m:r>
                      </m:sup>
                    </m:sSubSup>
                    <m:r>
                      <a:rPr lang="en-US" altLang="zh-CN" sz="2800" b="0" i="0" smtClean="0">
                        <a:latin typeface="Cambria Math" panose="02040503050406030204" pitchFamily="18" charset="0"/>
                      </a:rPr>
                      <m:t>=</m:t>
                    </m:r>
                  </m:oMath>
                </a14:m>
                <a:r>
                  <a:rPr lang="en-US" altLang="zh-CN" sz="2800" dirty="0"/>
                  <a:t> </a:t>
                </a:r>
                <a14:m>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5</m:t>
                        </m:r>
                      </m:num>
                      <m:den>
                        <m:r>
                          <a:rPr lang="en-US" altLang="zh-CN" sz="2800" b="0" i="1" smtClean="0">
                            <a:latin typeface="Cambria Math" panose="02040503050406030204" pitchFamily="18" charset="0"/>
                          </a:rPr>
                          <m:t>10%−5%</m:t>
                        </m:r>
                      </m:den>
                    </m:f>
                    <m:r>
                      <a:rPr lang="en-US" altLang="zh-CN" sz="2800" b="0" i="1" dirty="0" smtClean="0">
                        <a:latin typeface="Cambria Math" panose="02040503050406030204" pitchFamily="18" charset="0"/>
                      </a:rPr>
                      <m:t>=100</m:t>
                    </m:r>
                    <m:r>
                      <a:rPr lang="zh-CN" altLang="en-US" sz="2800" i="1" dirty="0" smtClean="0">
                        <a:latin typeface="Cambria Math" panose="02040503050406030204" pitchFamily="18" charset="0"/>
                      </a:rPr>
                      <m:t>元</m:t>
                    </m:r>
                    <m:r>
                      <a:rPr lang="en-US" altLang="zh-CN" sz="2800" b="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𝑃</m:t>
                        </m:r>
                      </m:e>
                      <m:sub>
                        <m:r>
                          <a:rPr lang="en-US" altLang="zh-CN" sz="2800" b="0" i="1" dirty="0" smtClean="0">
                            <a:latin typeface="Cambria Math" panose="02040503050406030204" pitchFamily="18" charset="0"/>
                          </a:rPr>
                          <m:t>0</m:t>
                        </m:r>
                      </m:sub>
                    </m:sSub>
                  </m:oMath>
                </a14:m>
                <a:endParaRPr lang="en-US" altLang="zh-CN" sz="2800" dirty="0"/>
              </a:p>
              <a:p>
                <a:r>
                  <a:rPr lang="zh-CN" altLang="en-US" sz="2800" dirty="0"/>
                  <a:t>（</a:t>
                </a:r>
                <a:r>
                  <a:rPr lang="en-US" altLang="zh-CN" sz="2800" dirty="0"/>
                  <a:t>3</a:t>
                </a:r>
                <a:r>
                  <a:rPr lang="zh-CN" altLang="en-US" sz="2800" dirty="0"/>
                  <a:t>）同理</a:t>
                </a:r>
                <a14:m>
                  <m:oMath xmlns:m="http://schemas.openxmlformats.org/officeDocument/2006/math">
                    <m:r>
                      <a:rPr lang="zh-CN" altLang="en-US" sz="2800" i="1" dirty="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b="0" i="1" smtClean="0">
                            <a:latin typeface="Cambria Math" panose="02040503050406030204" pitchFamily="18" charset="0"/>
                          </a:rPr>
                          <m:t>1</m:t>
                        </m:r>
                      </m:sub>
                    </m:sSub>
                    <m:r>
                      <a:rPr lang="en-US" altLang="zh-CN" sz="2800" b="0" i="0" smtClean="0">
                        <a:latin typeface="Cambria Math" panose="02040503050406030204" pitchFamily="18" charset="0"/>
                      </a:rPr>
                      <m:t>=5</m:t>
                    </m:r>
                  </m:oMath>
                </a14:m>
                <a:r>
                  <a:rPr lang="zh-CN" altLang="en-US" sz="2800" dirty="0"/>
                  <a:t>元，</a:t>
                </a:r>
                <a14:m>
                  <m:oMath xmlns:m="http://schemas.openxmlformats.org/officeDocument/2006/math">
                    <m:r>
                      <a:rPr lang="en-US" altLang="zh-CN" sz="2800" i="1">
                        <a:latin typeface="Cambria Math" panose="02040503050406030204" pitchFamily="18" charset="0"/>
                      </a:rPr>
                      <m:t>𝑔</m:t>
                    </m:r>
                    <m:r>
                      <a:rPr lang="en-US" altLang="zh-CN" sz="2800" i="1">
                        <a:latin typeface="Cambria Math" panose="02040503050406030204" pitchFamily="18" charset="0"/>
                      </a:rPr>
                      <m:t>=4%</m:t>
                    </m:r>
                  </m:oMath>
                </a14:m>
                <a:r>
                  <a:rPr lang="zh-CN" altLang="en-US" sz="2800" dirty="0">
                    <a:latin typeface="+mn-ea"/>
                  </a:rPr>
                  <a:t>，</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bSup>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5</m:t>
                        </m:r>
                      </m:num>
                      <m:den>
                        <m:r>
                          <a:rPr lang="en-US" altLang="zh-CN" sz="2800" i="1">
                            <a:latin typeface="Cambria Math" panose="02040503050406030204" pitchFamily="18" charset="0"/>
                          </a:rPr>
                          <m:t>10%−</m:t>
                        </m:r>
                        <m:r>
                          <a:rPr lang="en-US" altLang="zh-CN" sz="2800" b="0" i="1" smtClean="0">
                            <a:latin typeface="Cambria Math" panose="02040503050406030204" pitchFamily="18" charset="0"/>
                          </a:rPr>
                          <m:t>4</m:t>
                        </m:r>
                        <m:r>
                          <a:rPr lang="en-US" altLang="zh-CN" sz="2800" i="1">
                            <a:latin typeface="Cambria Math" panose="02040503050406030204" pitchFamily="18" charset="0"/>
                          </a:rPr>
                          <m:t>%</m:t>
                        </m:r>
                      </m:den>
                    </m:f>
                    <m:r>
                      <a:rPr lang="en-US" altLang="zh-CN" sz="2800" b="0" i="1" dirty="0" smtClean="0">
                        <a:latin typeface="Cambria Math" panose="02040503050406030204" pitchFamily="18" charset="0"/>
                      </a:rPr>
                      <m:t>=83.33</m:t>
                    </m:r>
                    <m:r>
                      <a:rPr lang="zh-CN" altLang="en-US" sz="2800" i="1" dirty="0" smtClean="0">
                        <a:latin typeface="Cambria Math" panose="02040503050406030204" pitchFamily="18" charset="0"/>
                      </a:rPr>
                      <m:t>元</m:t>
                    </m:r>
                    <m:r>
                      <a:rPr lang="en-US" altLang="zh-CN" sz="2800" i="1" dirty="0" smtClean="0">
                        <a:latin typeface="Cambria Math" panose="02040503050406030204" pitchFamily="18" charset="0"/>
                      </a:rPr>
                      <m:t>&lt;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oMath>
                </a14:m>
                <a:endParaRPr lang="en-US" altLang="zh-CN" sz="2800" dirty="0">
                  <a:latin typeface="+mn-ea"/>
                </a:endParaRPr>
              </a:p>
            </p:txBody>
          </p:sp>
        </mc:Choice>
        <mc:Fallback xmlns="">
          <p:sp>
            <p:nvSpPr>
              <p:cNvPr id="2" name="文本框 1">
                <a:extLst>
                  <a:ext uri="{FF2B5EF4-FFF2-40B4-BE49-F238E27FC236}">
                    <a16:creationId xmlns:a16="http://schemas.microsoft.com/office/drawing/2014/main" id="{FDEBA729-B37F-15B5-04F1-275C139044C4}"/>
                  </a:ext>
                </a:extLst>
              </p:cNvPr>
              <p:cNvSpPr txBox="1">
                <a:spLocks noRot="1" noChangeAspect="1" noMove="1" noResize="1" noEditPoints="1" noAdjustHandles="1" noChangeArrowheads="1" noChangeShapeType="1" noTextEdit="1"/>
              </p:cNvSpPr>
              <p:nvPr/>
            </p:nvSpPr>
            <p:spPr>
              <a:xfrm>
                <a:off x="466165" y="835478"/>
                <a:ext cx="11259669" cy="5771901"/>
              </a:xfrm>
              <a:prstGeom prst="rect">
                <a:avLst/>
              </a:prstGeom>
              <a:blipFill>
                <a:blip r:embed="rId3"/>
                <a:stretch>
                  <a:fillRect l="-1082" t="-1162" r="-4275" b="-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236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8"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变增长率模型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67D5BB3-1D9D-EE5D-71C4-06E25DA83C7D}"/>
                  </a:ext>
                </a:extLst>
              </p:cNvPr>
              <p:cNvSpPr txBox="1"/>
              <p:nvPr/>
            </p:nvSpPr>
            <p:spPr>
              <a:xfrm>
                <a:off x="425823" y="1367867"/>
                <a:ext cx="11340353" cy="3167534"/>
              </a:xfrm>
              <a:prstGeom prst="rect">
                <a:avLst/>
              </a:prstGeom>
              <a:noFill/>
            </p:spPr>
            <p:txBody>
              <a:bodyPr wrap="square" rtlCol="0">
                <a:spAutoFit/>
              </a:bodyPr>
              <a:lstStyle/>
              <a:p>
                <a:r>
                  <a:rPr lang="zh-CN" altLang="en-US" sz="2800" dirty="0"/>
                  <a:t>原因：初创公司通常具有非常高的初始收益增长率，</a:t>
                </a:r>
                <a14:m>
                  <m:oMath xmlns:m="http://schemas.openxmlformats.org/officeDocument/2006/math">
                    <m:sSup>
                      <m:sSupPr>
                        <m:ctrlPr>
                          <a:rPr lang="en-US" altLang="zh-CN" sz="2800" i="1" dirty="0" smtClean="0">
                            <a:latin typeface="Cambria Math" panose="02040503050406030204" pitchFamily="18" charset="0"/>
                          </a:rPr>
                        </m:ctrlPr>
                      </m:sSupPr>
                      <m:e>
                        <m:r>
                          <a:rPr lang="zh-CN" altLang="en-US" sz="2800" i="1" dirty="0">
                            <a:latin typeface="Cambria Math" panose="02040503050406030204" pitchFamily="18" charset="0"/>
                          </a:rPr>
                          <m:t>高增长阶段</m:t>
                        </m:r>
                      </m:e>
                      <m:sup>
                        <m:r>
                          <a:rPr lang="en-US" altLang="zh-CN" sz="2800" b="0" i="1" dirty="0" smtClean="0">
                            <a:solidFill>
                              <a:schemeClr val="accent1"/>
                            </a:solidFill>
                            <a:latin typeface="Cambria Math" panose="02040503050406030204" pitchFamily="18" charset="0"/>
                          </a:rPr>
                          <m:t>1</m:t>
                        </m:r>
                      </m:sup>
                    </m:sSup>
                  </m:oMath>
                </a14:m>
                <a:r>
                  <a:rPr lang="zh-CN" altLang="en-US" sz="2800" dirty="0"/>
                  <a:t>公司往往会保留绝大部分收益用于扩张，几乎不支付股利；步入</a:t>
                </a:r>
                <a14:m>
                  <m:oMath xmlns:m="http://schemas.openxmlformats.org/officeDocument/2006/math">
                    <m:sSup>
                      <m:sSupPr>
                        <m:ctrlPr>
                          <a:rPr lang="en-US" altLang="zh-CN" sz="2800" i="1" dirty="0">
                            <a:latin typeface="Cambria Math" panose="02040503050406030204" pitchFamily="18" charset="0"/>
                          </a:rPr>
                        </m:ctrlPr>
                      </m:sSupPr>
                      <m:e>
                        <m:r>
                          <a:rPr lang="zh-CN" altLang="en-US" sz="2800" i="1" dirty="0" smtClean="0">
                            <a:latin typeface="Cambria Math" panose="02040503050406030204" pitchFamily="18" charset="0"/>
                          </a:rPr>
                          <m:t>成熟</m:t>
                        </m:r>
                        <m:r>
                          <a:rPr lang="zh-CN" altLang="en-US" sz="2800" i="1" dirty="0">
                            <a:latin typeface="Cambria Math" panose="02040503050406030204" pitchFamily="18" charset="0"/>
                          </a:rPr>
                          <m:t>阶段</m:t>
                        </m:r>
                      </m:e>
                      <m:sup>
                        <m:r>
                          <a:rPr lang="en-US" altLang="zh-CN" sz="2800" b="0" i="1" dirty="0" smtClean="0">
                            <a:solidFill>
                              <a:schemeClr val="accent1"/>
                            </a:solidFill>
                            <a:latin typeface="Cambria Math" panose="02040503050406030204" pitchFamily="18" charset="0"/>
                          </a:rPr>
                          <m:t>2</m:t>
                        </m:r>
                      </m:sup>
                    </m:sSup>
                  </m:oMath>
                </a14:m>
                <a:r>
                  <a:rPr lang="zh-CN" altLang="en-US" sz="2800" dirty="0"/>
                  <a:t>后公司的期望增长率变得稳定，此时适用固定增长率模型。</a:t>
                </a:r>
                <a:endParaRPr lang="en-US" altLang="zh-CN" sz="2800" dirty="0"/>
              </a:p>
              <a:p>
                <a:endParaRPr lang="en-US" altLang="zh-CN" sz="1400" dirty="0"/>
              </a:p>
              <a:p>
                <a:r>
                  <a:rPr lang="zh-CN" altLang="en-US" sz="2800" dirty="0"/>
                  <a:t>若公司在前</a:t>
                </a:r>
                <a14:m>
                  <m:oMath xmlns:m="http://schemas.openxmlformats.org/officeDocument/2006/math">
                    <m:r>
                      <a:rPr lang="en-US" altLang="zh-CN" sz="2800" i="1" dirty="0" smtClean="0">
                        <a:latin typeface="Cambria Math" panose="02040503050406030204" pitchFamily="18" charset="0"/>
                      </a:rPr>
                      <m:t>𝑁</m:t>
                    </m:r>
                  </m:oMath>
                </a14:m>
                <a:r>
                  <a:rPr lang="zh-CN" altLang="en-US" sz="2800" dirty="0"/>
                  <a:t>年内股利分别为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i="1">
                            <a:latin typeface="Cambria Math" panose="02040503050406030204" pitchFamily="18" charset="0"/>
                          </a:rPr>
                          <m:t>1</m:t>
                        </m:r>
                      </m:sub>
                    </m:sSub>
                  </m:oMath>
                </a14:m>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b="0" i="1" smtClean="0">
                            <a:latin typeface="Cambria Math" panose="02040503050406030204" pitchFamily="18" charset="0"/>
                          </a:rPr>
                          <m:t>2</m:t>
                        </m:r>
                      </m:sub>
                    </m:sSub>
                    <m:r>
                      <a:rPr lang="en-US" altLang="zh-CN" sz="2800" b="0" i="0" smtClean="0">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b="0" i="1" smtClean="0">
                            <a:latin typeface="Cambria Math" panose="02040503050406030204" pitchFamily="18" charset="0"/>
                          </a:rPr>
                          <m:t>𝑁</m:t>
                        </m:r>
                      </m:sub>
                    </m:sSub>
                  </m:oMath>
                </a14:m>
                <a:r>
                  <a:rPr lang="zh-CN" altLang="en-US" sz="2800" dirty="0"/>
                  <a:t>，预期公司在</a:t>
                </a:r>
                <a14:m>
                  <m:oMath xmlns:m="http://schemas.openxmlformats.org/officeDocument/2006/math">
                    <m:r>
                      <a:rPr lang="en-US" altLang="zh-CN" sz="2800" i="1" dirty="0" smtClean="0">
                        <a:latin typeface="Cambria Math" panose="02040503050406030204" pitchFamily="18" charset="0"/>
                      </a:rPr>
                      <m:t>𝑁</m:t>
                    </m:r>
                    <m:r>
                      <a:rPr lang="en-US" altLang="zh-CN" sz="2800" i="1" dirty="0" smtClean="0">
                        <a:latin typeface="Cambria Math" panose="02040503050406030204" pitchFamily="18" charset="0"/>
                      </a:rPr>
                      <m:t>+1</m:t>
                    </m:r>
                  </m:oMath>
                </a14:m>
                <a:r>
                  <a:rPr lang="zh-CN" altLang="en-US" sz="2800" dirty="0"/>
                  <a:t>年后股利增长率保持为</a:t>
                </a:r>
                <a14:m>
                  <m:oMath xmlns:m="http://schemas.openxmlformats.org/officeDocument/2006/math">
                    <m:r>
                      <a:rPr lang="en-US" altLang="zh-CN" sz="2800" i="1">
                        <a:latin typeface="Cambria Math" panose="02040503050406030204" pitchFamily="18" charset="0"/>
                      </a:rPr>
                      <m:t>𝑔</m:t>
                    </m:r>
                  </m:oMath>
                </a14:m>
                <a:r>
                  <a:rPr lang="zh-CN" altLang="en-US" sz="2800" dirty="0"/>
                  <a:t>不变，则可以得到不变长期增长率下的股利折现模型：</a:t>
                </a:r>
                <a14:m>
                  <m:oMath xmlns:m="http://schemas.openxmlformats.org/officeDocument/2006/math">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𝑃</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1</m:t>
                            </m:r>
                          </m:sub>
                        </m:sSub>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den>
                    </m:f>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2</m:t>
                            </m:r>
                          </m:sub>
                        </m:sSub>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e>
                          <m:sup>
                            <m:r>
                              <a:rPr lang="en-US" altLang="zh-CN" sz="2800" i="1">
                                <a:solidFill>
                                  <a:srgbClr val="FF0000"/>
                                </a:solidFill>
                                <a:latin typeface="Cambria Math" panose="02040503050406030204" pitchFamily="18" charset="0"/>
                              </a:rPr>
                              <m:t>2</m:t>
                            </m:r>
                          </m:sup>
                        </m:sSup>
                      </m:den>
                    </m:f>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b="0" i="1" smtClean="0">
                                <a:solidFill>
                                  <a:srgbClr val="FF0000"/>
                                </a:solidFill>
                                <a:latin typeface="Cambria Math" panose="02040503050406030204" pitchFamily="18" charset="0"/>
                              </a:rPr>
                              <m:t>𝑁</m:t>
                            </m:r>
                          </m:sub>
                        </m:sSub>
                      </m:num>
                      <m:den>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e>
                            </m:d>
                          </m:e>
                          <m:sup>
                            <m:r>
                              <a:rPr lang="en-US" altLang="zh-CN" sz="2800" b="0" i="1" smtClean="0">
                                <a:solidFill>
                                  <a:srgbClr val="FF0000"/>
                                </a:solidFill>
                                <a:latin typeface="Cambria Math" panose="02040503050406030204" pitchFamily="18" charset="0"/>
                              </a:rPr>
                              <m:t>𝑁</m:t>
                            </m:r>
                          </m:sup>
                        </m:sSup>
                      </m:den>
                    </m:f>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e>
                            </m:d>
                          </m:e>
                          <m:sup>
                            <m:r>
                              <a:rPr lang="en-US" altLang="zh-CN" sz="2800" i="1">
                                <a:solidFill>
                                  <a:srgbClr val="FF0000"/>
                                </a:solidFill>
                                <a:latin typeface="Cambria Math" panose="02040503050406030204" pitchFamily="18" charset="0"/>
                              </a:rPr>
                              <m:t>𝑁</m:t>
                            </m:r>
                          </m:sup>
                        </m:sSup>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𝑁</m:t>
                            </m:r>
                            <m:r>
                              <a:rPr lang="en-US" altLang="zh-CN" sz="2800" b="0" i="1" smtClean="0">
                                <a:solidFill>
                                  <a:srgbClr val="FF0000"/>
                                </a:solidFill>
                                <a:latin typeface="Cambria Math" panose="02040503050406030204" pitchFamily="18" charset="0"/>
                              </a:rPr>
                              <m:t>+1</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𝑔</m:t>
                        </m:r>
                      </m:den>
                    </m:f>
                  </m:oMath>
                </a14:m>
                <a:endParaRPr lang="zh-CN" altLang="en-US" sz="2800" dirty="0"/>
              </a:p>
            </p:txBody>
          </p:sp>
        </mc:Choice>
        <mc:Fallback xmlns="">
          <p:sp>
            <p:nvSpPr>
              <p:cNvPr id="2" name="文本框 1">
                <a:extLst>
                  <a:ext uri="{FF2B5EF4-FFF2-40B4-BE49-F238E27FC236}">
                    <a16:creationId xmlns:a16="http://schemas.microsoft.com/office/drawing/2014/main" id="{E67D5BB3-1D9D-EE5D-71C4-06E25DA83C7D}"/>
                  </a:ext>
                </a:extLst>
              </p:cNvPr>
              <p:cNvSpPr txBox="1">
                <a:spLocks noRot="1" noChangeAspect="1" noMove="1" noResize="1" noEditPoints="1" noAdjustHandles="1" noChangeArrowheads="1" noChangeShapeType="1" noTextEdit="1"/>
              </p:cNvSpPr>
              <p:nvPr/>
            </p:nvSpPr>
            <p:spPr>
              <a:xfrm>
                <a:off x="425823" y="1367867"/>
                <a:ext cx="11340353" cy="3167534"/>
              </a:xfrm>
              <a:prstGeom prst="rect">
                <a:avLst/>
              </a:prstGeom>
              <a:blipFill>
                <a:blip r:embed="rId3"/>
                <a:stretch>
                  <a:fillRect l="-1129" t="-192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5C9D102-DF31-D903-BD6F-FD3BBEDC065F}"/>
              </a:ext>
            </a:extLst>
          </p:cNvPr>
          <p:cNvPicPr>
            <a:picLocks noChangeAspect="1"/>
          </p:cNvPicPr>
          <p:nvPr/>
        </p:nvPicPr>
        <p:blipFill>
          <a:blip r:embed="rId4"/>
          <a:stretch>
            <a:fillRect/>
          </a:stretch>
        </p:blipFill>
        <p:spPr>
          <a:xfrm>
            <a:off x="0" y="4919352"/>
            <a:ext cx="12192000" cy="1342103"/>
          </a:xfrm>
          <a:prstGeom prst="rect">
            <a:avLst/>
          </a:prstGeom>
        </p:spPr>
      </p:pic>
    </p:spTree>
    <p:extLst>
      <p:ext uri="{BB962C8B-B14F-4D97-AF65-F5344CB8AC3E}">
        <p14:creationId xmlns:p14="http://schemas.microsoft.com/office/powerpoint/2010/main" val="231767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两阶段增长模型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79BE012-F1D4-C6BE-E0E5-8F6A36BD5B10}"/>
                  </a:ext>
                </a:extLst>
              </p:cNvPr>
              <p:cNvSpPr txBox="1"/>
              <p:nvPr/>
            </p:nvSpPr>
            <p:spPr>
              <a:xfrm>
                <a:off x="596153" y="1552425"/>
                <a:ext cx="10999694" cy="2295757"/>
              </a:xfrm>
              <a:prstGeom prst="rect">
                <a:avLst/>
              </a:prstGeom>
              <a:noFill/>
            </p:spPr>
            <p:txBody>
              <a:bodyPr wrap="square" rtlCol="0">
                <a:spAutoFit/>
              </a:bodyPr>
              <a:lstStyle/>
              <a:p>
                <a:r>
                  <a:rPr lang="zh-CN" altLang="en-US" sz="2800" b="1" dirty="0"/>
                  <a:t>两阶段增长模型</a:t>
                </a:r>
                <a:r>
                  <a:rPr lang="zh-CN" altLang="en-US" sz="2800" dirty="0"/>
                  <a:t>是变增长率模型的特例：即在前</a:t>
                </a:r>
                <a14:m>
                  <m:oMath xmlns:m="http://schemas.openxmlformats.org/officeDocument/2006/math">
                    <m:r>
                      <a:rPr lang="en-US" altLang="zh-CN" sz="2800" i="1" dirty="0" smtClean="0">
                        <a:latin typeface="Cambria Math" panose="02040503050406030204" pitchFamily="18" charset="0"/>
                      </a:rPr>
                      <m:t>𝑁</m:t>
                    </m:r>
                  </m:oMath>
                </a14:m>
                <a:r>
                  <a:rPr lang="zh-CN" altLang="en-US" sz="2800" dirty="0"/>
                  <a:t>年内股利增长率为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1</m:t>
                        </m:r>
                      </m:sub>
                    </m:sSub>
                  </m:oMath>
                </a14:m>
                <a:r>
                  <a:rPr lang="zh-CN" altLang="en-US" sz="2800" dirty="0"/>
                  <a:t>，</a:t>
                </a:r>
                <a14:m>
                  <m:oMath xmlns:m="http://schemas.openxmlformats.org/officeDocument/2006/math">
                    <m:r>
                      <a:rPr lang="en-US" altLang="zh-CN" sz="2800" i="1" dirty="0">
                        <a:latin typeface="Cambria Math" panose="02040503050406030204" pitchFamily="18" charset="0"/>
                      </a:rPr>
                      <m:t>𝑁</m:t>
                    </m:r>
                    <m:r>
                      <a:rPr lang="en-US" altLang="zh-CN" sz="2800" b="0" i="0" dirty="0" smtClean="0">
                        <a:latin typeface="Cambria Math" panose="02040503050406030204" pitchFamily="18" charset="0"/>
                      </a:rPr>
                      <m:t>+1</m:t>
                    </m:r>
                  </m:oMath>
                </a14:m>
                <a:r>
                  <a:rPr lang="zh-CN" altLang="en-US" sz="2800" dirty="0"/>
                  <a:t>年后股利增长率始终保持为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b="0" i="1" smtClean="0">
                            <a:latin typeface="Cambria Math" panose="02040503050406030204" pitchFamily="18" charset="0"/>
                          </a:rPr>
                          <m:t>2</m:t>
                        </m:r>
                      </m:sub>
                    </m:sSub>
                  </m:oMath>
                </a14:m>
                <a:endParaRPr lang="en-US" altLang="zh-CN" sz="2800" dirty="0"/>
              </a:p>
              <a:p>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i="1">
                                  <a:latin typeface="Cambria Math" panose="02040503050406030204" pitchFamily="18" charset="0"/>
                                </a:rPr>
                                <m:t>1</m:t>
                              </m:r>
                            </m:sub>
                          </m:sSub>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p>
                            <m:sSupPr>
                              <m:ctrlPr>
                                <a:rPr lang="en-US" altLang="zh-CN" sz="2800" b="0" i="1" smtClean="0">
                                  <a:latin typeface="Cambria Math" panose="02040503050406030204" pitchFamily="18" charset="0"/>
                                </a:rPr>
                              </m:ctrlPr>
                            </m:sSupPr>
                            <m:e>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i="1">
                                              <a:latin typeface="Cambria Math" panose="02040503050406030204" pitchFamily="18" charset="0"/>
                                            </a:rPr>
                                            <m:t>1</m:t>
                                          </m:r>
                                        </m:sub>
                                      </m:sSub>
                                    </m:num>
                                    <m:den>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den>
                                  </m:f>
                                </m:e>
                              </m:d>
                            </m:e>
                            <m:sup>
                              <m:r>
                                <a:rPr lang="en-US" altLang="zh-CN" sz="2800" b="0" i="1" smtClean="0">
                                  <a:latin typeface="Cambria Math" panose="02040503050406030204" pitchFamily="18" charset="0"/>
                                </a:rPr>
                                <m:t>𝑁</m:t>
                              </m:r>
                            </m:sup>
                          </m:sSup>
                        </m:e>
                      </m:d>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e>
                              </m:d>
                            </m:e>
                            <m:sup>
                              <m:r>
                                <a:rPr lang="en-US" altLang="zh-CN" sz="2800" i="1">
                                  <a:latin typeface="Cambria Math" panose="02040503050406030204" pitchFamily="18" charset="0"/>
                                </a:rPr>
                                <m:t>𝑁</m:t>
                              </m:r>
                            </m:sup>
                          </m:sSup>
                        </m:den>
                      </m:f>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i="1">
                                  <a:latin typeface="Cambria Math" panose="02040503050406030204" pitchFamily="18" charset="0"/>
                                </a:rPr>
                                <m:t>1</m:t>
                              </m:r>
                            </m:sub>
                          </m:sSub>
                          <m:sSup>
                            <m:sSupPr>
                              <m:ctrlPr>
                                <a:rPr lang="en-US" altLang="zh-CN" sz="2800" i="1" smtClean="0">
                                  <a:latin typeface="Cambria Math" panose="02040503050406030204" pitchFamily="18" charset="0"/>
                                </a:rPr>
                              </m:ctrlPr>
                            </m:sSupPr>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i="1">
                                          <a:latin typeface="Cambria Math" panose="02040503050406030204" pitchFamily="18" charset="0"/>
                                        </a:rPr>
                                        <m:t>1</m:t>
                                      </m:r>
                                    </m:sub>
                                  </m:sSub>
                                </m:e>
                              </m:d>
                            </m:e>
                            <m:sup>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m:t>
                              </m:r>
                            </m:sup>
                          </m:sSup>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b="0" i="1" smtClean="0">
                                  <a:latin typeface="Cambria Math" panose="02040503050406030204" pitchFamily="18" charset="0"/>
                                </a:rPr>
                                <m:t>2</m:t>
                              </m:r>
                            </m:sub>
                          </m:sSub>
                        </m:den>
                      </m:f>
                    </m:oMath>
                  </m:oMathPara>
                </a14:m>
                <a:endParaRPr lang="zh-CN" altLang="en-US" sz="2800" dirty="0"/>
              </a:p>
            </p:txBody>
          </p:sp>
        </mc:Choice>
        <mc:Fallback xmlns="">
          <p:sp>
            <p:nvSpPr>
              <p:cNvPr id="3" name="文本框 2">
                <a:extLst>
                  <a:ext uri="{FF2B5EF4-FFF2-40B4-BE49-F238E27FC236}">
                    <a16:creationId xmlns:a16="http://schemas.microsoft.com/office/drawing/2014/main" id="{379BE012-F1D4-C6BE-E0E5-8F6A36BD5B10}"/>
                  </a:ext>
                </a:extLst>
              </p:cNvPr>
              <p:cNvSpPr txBox="1">
                <a:spLocks noRot="1" noChangeAspect="1" noMove="1" noResize="1" noEditPoints="1" noAdjustHandles="1" noChangeArrowheads="1" noChangeShapeType="1" noTextEdit="1"/>
              </p:cNvSpPr>
              <p:nvPr/>
            </p:nvSpPr>
            <p:spPr>
              <a:xfrm>
                <a:off x="596153" y="1552425"/>
                <a:ext cx="10999694" cy="2295757"/>
              </a:xfrm>
              <a:prstGeom prst="rect">
                <a:avLst/>
              </a:prstGeom>
              <a:blipFill>
                <a:blip r:embed="rId3"/>
                <a:stretch>
                  <a:fillRect l="-1164" t="-292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A5E0754-933B-C92F-08B9-27B16983B90B}"/>
              </a:ext>
            </a:extLst>
          </p:cNvPr>
          <p:cNvPicPr>
            <a:picLocks noChangeAspect="1"/>
          </p:cNvPicPr>
          <p:nvPr/>
        </p:nvPicPr>
        <p:blipFill>
          <a:blip r:embed="rId4"/>
          <a:stretch>
            <a:fillRect/>
          </a:stretch>
        </p:blipFill>
        <p:spPr>
          <a:xfrm>
            <a:off x="0" y="4539178"/>
            <a:ext cx="12192000" cy="1607574"/>
          </a:xfrm>
          <a:prstGeom prst="rect">
            <a:avLst/>
          </a:prstGeom>
        </p:spPr>
      </p:pic>
    </p:spTree>
    <p:extLst>
      <p:ext uri="{BB962C8B-B14F-4D97-AF65-F5344CB8AC3E}">
        <p14:creationId xmlns:p14="http://schemas.microsoft.com/office/powerpoint/2010/main" val="935097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26F60AC-9649-DF03-2A2C-96534C23F346}"/>
                  </a:ext>
                </a:extLst>
              </p:cNvPr>
              <p:cNvSpPr txBox="1"/>
              <p:nvPr/>
            </p:nvSpPr>
            <p:spPr>
              <a:xfrm>
                <a:off x="578224" y="1551563"/>
                <a:ext cx="11035552" cy="3754874"/>
              </a:xfrm>
              <a:prstGeom prst="rect">
                <a:avLst/>
              </a:prstGeom>
              <a:noFill/>
            </p:spPr>
            <p:txBody>
              <a:bodyPr wrap="square" rtlCol="0">
                <a:spAutoFit/>
              </a:bodyPr>
              <a:lstStyle/>
              <a:p>
                <a:pPr algn="l"/>
                <a:r>
                  <a:rPr lang="zh-CN" altLang="en-US" sz="2800" dirty="0"/>
                  <a:t>例题：</a:t>
                </a:r>
                <a:r>
                  <a:rPr lang="en-US" altLang="zh-CN" sz="2800" dirty="0"/>
                  <a:t>2013</a:t>
                </a:r>
                <a:r>
                  <a:rPr lang="zh-CN" altLang="en-US" sz="2800" dirty="0"/>
                  <a:t>年上财真题改编</a:t>
                </a:r>
                <a:endParaRPr lang="en-US" altLang="zh-CN" sz="2800" dirty="0"/>
              </a:p>
              <a:p>
                <a:pPr algn="l"/>
                <a:endParaRPr lang="en-US" altLang="zh-CN" sz="1400" dirty="0"/>
              </a:p>
              <a:p>
                <a:pPr algn="l"/>
                <a:r>
                  <a:rPr lang="en-US" altLang="zh-CN" sz="2800" dirty="0"/>
                  <a:t>A</a:t>
                </a:r>
                <a:r>
                  <a:rPr lang="zh-CN" altLang="en-US" sz="2800" dirty="0"/>
                  <a:t>公司预计进行扩张后可将股利增长率提高到</a:t>
                </a:r>
                <a:r>
                  <a:rPr lang="en-US" altLang="zh-CN" sz="2800" dirty="0"/>
                  <a:t>2%</a:t>
                </a:r>
                <a:r>
                  <a:rPr lang="zh-CN" altLang="en-US" sz="2800" dirty="0"/>
                  <a:t>（</a:t>
                </a:r>
                <a:r>
                  <a:rPr lang="en-US" altLang="zh-CN" sz="2800" dirty="0"/>
                  <a:t>3</a:t>
                </a:r>
                <a:r>
                  <a:rPr lang="zh-CN" altLang="en-US" sz="2800" dirty="0"/>
                  <a:t>年内），并且</a:t>
                </a:r>
                <a:r>
                  <a:rPr lang="en-US" altLang="zh-CN" sz="2800" dirty="0"/>
                  <a:t>3</a:t>
                </a:r>
                <a:r>
                  <a:rPr lang="zh-CN" altLang="en-US" sz="2800" dirty="0"/>
                  <a:t>年后公司的股利增长率将稳定在</a:t>
                </a:r>
                <a:r>
                  <a:rPr lang="en-US" altLang="zh-CN" sz="2800" dirty="0"/>
                  <a:t>6%</a:t>
                </a:r>
                <a:r>
                  <a:rPr lang="zh-CN" altLang="en-US" sz="2800" dirty="0"/>
                  <a:t>，</a:t>
                </a:r>
                <a14:m>
                  <m:oMath xmlns:m="http://schemas.openxmlformats.org/officeDocument/2006/math">
                    <m:r>
                      <a:rPr lang="zh-CN" altLang="en-US" sz="2800" i="1" dirty="0">
                        <a:latin typeface="Cambria Math" panose="02040503050406030204" pitchFamily="18" charset="0"/>
                      </a:rPr>
                      <m:t>股权</m:t>
                    </m:r>
                    <m:r>
                      <a:rPr lang="zh-CN" altLang="en-US" sz="2800" i="1" smtClean="0">
                        <a:latin typeface="Cambria Math" panose="02040503050406030204" pitchFamily="18" charset="0"/>
                      </a:rPr>
                      <m:t>𝛽</m:t>
                    </m:r>
                  </m:oMath>
                </a14:m>
                <a:r>
                  <a:rPr lang="zh-CN" altLang="en-US" sz="2800" dirty="0"/>
                  <a:t>值提高到</a:t>
                </a:r>
                <a:r>
                  <a:rPr lang="en-US" altLang="zh-CN" sz="2800" dirty="0"/>
                  <a:t>1.2</a:t>
                </a:r>
                <a:r>
                  <a:rPr lang="zh-CN" altLang="en-US" sz="2800" dirty="0"/>
                  <a:t>，如果目前公司的股价为</a:t>
                </a:r>
                <a:r>
                  <a:rPr lang="en-US" altLang="zh-CN" sz="2800" dirty="0"/>
                  <a:t>4.5</a:t>
                </a:r>
                <a:r>
                  <a:rPr lang="zh-CN" altLang="en-US" sz="2800" dirty="0"/>
                  <a:t>元，已知无风险利率为</a:t>
                </a:r>
                <a:r>
                  <a:rPr lang="en-US" altLang="zh-CN" sz="2800" dirty="0"/>
                  <a:t>4%</a:t>
                </a:r>
                <a:r>
                  <a:rPr lang="zh-CN" altLang="en-US" sz="2800" dirty="0"/>
                  <a:t>，市场要求的收益率为</a:t>
                </a:r>
                <a:r>
                  <a:rPr lang="en-US" altLang="zh-CN" sz="2800" dirty="0"/>
                  <a:t>9%</a:t>
                </a:r>
                <a:r>
                  <a:rPr lang="zh-CN" altLang="en-US" sz="2800" dirty="0"/>
                  <a:t>，预计下年每股红利为</a:t>
                </a:r>
                <a:r>
                  <a:rPr lang="en-US" altLang="zh-CN" sz="2800" dirty="0"/>
                  <a:t>0.2</a:t>
                </a:r>
                <a:r>
                  <a:rPr lang="zh-CN" altLang="en-US" sz="2800" dirty="0"/>
                  <a:t>元。</a:t>
                </a:r>
                <a:endParaRPr lang="en-US" altLang="zh-CN" sz="2800" dirty="0"/>
              </a:p>
              <a:p>
                <a:pPr algn="l"/>
                <a:r>
                  <a:rPr lang="zh-CN" altLang="en-US" sz="2800" dirty="0"/>
                  <a:t>（</a:t>
                </a:r>
                <a:r>
                  <a:rPr lang="en-US" altLang="zh-CN" sz="2800" dirty="0"/>
                  <a:t>1</a:t>
                </a:r>
                <a:r>
                  <a:rPr lang="zh-CN" altLang="en-US" sz="2800" dirty="0"/>
                  <a:t>）求</a:t>
                </a:r>
                <a:r>
                  <a:rPr lang="en-US" altLang="zh-CN" sz="2800" dirty="0"/>
                  <a:t>A</a:t>
                </a:r>
                <a:r>
                  <a:rPr lang="zh-CN" altLang="en-US" sz="2800" dirty="0"/>
                  <a:t>公司的股权资本回报率？</a:t>
                </a:r>
                <a:endParaRPr lang="en-US" altLang="zh-CN" sz="2800" dirty="0"/>
              </a:p>
              <a:p>
                <a:pPr algn="l"/>
                <a:r>
                  <a:rPr lang="zh-CN" altLang="en-US" sz="2800" dirty="0"/>
                  <a:t>（</a:t>
                </a:r>
                <a:r>
                  <a:rPr lang="en-US" altLang="zh-CN" sz="2800" dirty="0"/>
                  <a:t>2</a:t>
                </a:r>
                <a:r>
                  <a:rPr lang="zh-CN" altLang="en-US" sz="2800" dirty="0"/>
                  <a:t>）根据</a:t>
                </a:r>
                <a:r>
                  <a:rPr lang="en-US" altLang="zh-CN" sz="2800" dirty="0"/>
                  <a:t>DDM</a:t>
                </a:r>
                <a:r>
                  <a:rPr lang="zh-CN" altLang="en-US" sz="2800" dirty="0"/>
                  <a:t>模型计算出公司股票的内在价值，并以此判断投资者应该买入还是卖出</a:t>
                </a:r>
                <a:r>
                  <a:rPr lang="en-US" altLang="zh-CN" sz="2800" dirty="0"/>
                  <a:t>A</a:t>
                </a:r>
                <a:r>
                  <a:rPr lang="zh-CN" altLang="en-US" sz="2800" dirty="0"/>
                  <a:t>公司股票？</a:t>
                </a:r>
              </a:p>
            </p:txBody>
          </p:sp>
        </mc:Choice>
        <mc:Fallback xmlns="">
          <p:sp>
            <p:nvSpPr>
              <p:cNvPr id="2" name="文本框 1">
                <a:extLst>
                  <a:ext uri="{FF2B5EF4-FFF2-40B4-BE49-F238E27FC236}">
                    <a16:creationId xmlns:a16="http://schemas.microsoft.com/office/drawing/2014/main" id="{526F60AC-9649-DF03-2A2C-96534C23F346}"/>
                  </a:ext>
                </a:extLst>
              </p:cNvPr>
              <p:cNvSpPr txBox="1">
                <a:spLocks noRot="1" noChangeAspect="1" noMove="1" noResize="1" noEditPoints="1" noAdjustHandles="1" noChangeArrowheads="1" noChangeShapeType="1" noTextEdit="1"/>
              </p:cNvSpPr>
              <p:nvPr/>
            </p:nvSpPr>
            <p:spPr>
              <a:xfrm>
                <a:off x="578224" y="1551563"/>
                <a:ext cx="11035552" cy="3754874"/>
              </a:xfrm>
              <a:prstGeom prst="rect">
                <a:avLst/>
              </a:prstGeom>
              <a:blipFill>
                <a:blip r:embed="rId3"/>
                <a:stretch>
                  <a:fillRect l="-1160" t="-1951" r="-221" b="-35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490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4" name="图片 3">
            <a:extLst>
              <a:ext uri="{FF2B5EF4-FFF2-40B4-BE49-F238E27FC236}">
                <a16:creationId xmlns:a16="http://schemas.microsoft.com/office/drawing/2014/main" id="{3865351A-15C0-DAC5-9898-041F25F77389}"/>
              </a:ext>
            </a:extLst>
          </p:cNvPr>
          <p:cNvPicPr>
            <a:picLocks noChangeAspect="1"/>
          </p:cNvPicPr>
          <p:nvPr/>
        </p:nvPicPr>
        <p:blipFill>
          <a:blip r:embed="rId4"/>
          <a:stretch>
            <a:fillRect/>
          </a:stretch>
        </p:blipFill>
        <p:spPr>
          <a:xfrm>
            <a:off x="930275" y="4769241"/>
            <a:ext cx="10331450" cy="163195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0FB24C-C2C7-CB0A-A5E7-51804770031A}"/>
                  </a:ext>
                </a:extLst>
              </p:cNvPr>
              <p:cNvSpPr txBox="1"/>
              <p:nvPr/>
            </p:nvSpPr>
            <p:spPr>
              <a:xfrm>
                <a:off x="257511" y="1272988"/>
                <a:ext cx="11676979" cy="2968120"/>
              </a:xfrm>
              <a:prstGeom prst="rect">
                <a:avLst/>
              </a:prstGeom>
              <a:noFill/>
            </p:spPr>
            <p:txBody>
              <a:bodyPr wrap="none" rtlCol="0">
                <a:spAutoFit/>
              </a:bodyPr>
              <a:lstStyle/>
              <a:p>
                <a:pPr algn="l"/>
                <a:r>
                  <a:rPr lang="zh-CN" altLang="en-US" sz="2800" dirty="0"/>
                  <a:t>答案：</a:t>
                </a:r>
                <a:endParaRPr lang="en-US" altLang="zh-CN" sz="2800" dirty="0"/>
              </a:p>
              <a:p>
                <a:pPr algn="l"/>
                <a:r>
                  <a:rPr lang="zh-CN" altLang="en-US" sz="2800" dirty="0"/>
                  <a:t>（</a:t>
                </a:r>
                <a:r>
                  <a:rPr lang="en-US" altLang="zh-CN" sz="2800" dirty="0"/>
                  <a:t>1</a:t>
                </a:r>
                <a:r>
                  <a:rPr lang="zh-CN" altLang="en-US" sz="2800" dirty="0"/>
                  <a:t>）根据</a:t>
                </a:r>
                <a:r>
                  <a:rPr lang="en-US" altLang="zh-CN" sz="2800" dirty="0"/>
                  <a:t>CAPM</a:t>
                </a:r>
                <a:r>
                  <a:rPr lang="zh-CN" altLang="en-US" sz="2800" dirty="0"/>
                  <a:t>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=4%+1.2</m:t>
                    </m:r>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9%−4%</m:t>
                        </m:r>
                      </m:e>
                    </m:d>
                    <m:r>
                      <a:rPr lang="en-US" altLang="zh-CN" sz="2800" b="0" i="1" smtClean="0">
                        <a:latin typeface="Cambria Math" panose="02040503050406030204" pitchFamily="18" charset="0"/>
                        <a:ea typeface="Cambria Math" panose="02040503050406030204" pitchFamily="18" charset="0"/>
                      </a:rPr>
                      <m:t>=10%</m:t>
                    </m:r>
                  </m:oMath>
                </a14:m>
                <a:endParaRPr lang="en-US" altLang="zh-CN" sz="2800" b="0" dirty="0">
                  <a:ea typeface="Cambria Math" panose="02040503050406030204" pitchFamily="18" charset="0"/>
                </a:endParaRPr>
              </a:p>
              <a:p>
                <a:pPr algn="l"/>
                <a:endParaRPr lang="en-US" altLang="zh-CN" sz="1400" b="0" dirty="0">
                  <a:ea typeface="Cambria Math" panose="02040503050406030204" pitchFamily="18" charset="0"/>
                </a:endParaRPr>
              </a:p>
              <a:p>
                <a:r>
                  <a:rPr lang="zh-CN" altLang="en-US" sz="2800" dirty="0"/>
                  <a:t>（</a:t>
                </a:r>
                <a:r>
                  <a:rPr lang="en-US" altLang="zh-CN" sz="2800" dirty="0"/>
                  <a:t>2</a:t>
                </a:r>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0</m:t>
                        </m:r>
                      </m:sub>
                    </m:sSub>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0.2</m:t>
                        </m:r>
                      </m:num>
                      <m:den>
                        <m:r>
                          <a:rPr lang="en-US" altLang="zh-CN" sz="2800" b="0" i="1" smtClean="0">
                            <a:latin typeface="Cambria Math" panose="02040503050406030204" pitchFamily="18" charset="0"/>
                          </a:rPr>
                          <m:t>1.1</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0.2(1+2%)</m:t>
                        </m:r>
                      </m:num>
                      <m:den>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1.1</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0.2</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(1+2%)</m:t>
                            </m:r>
                          </m:e>
                          <m:sup>
                            <m:r>
                              <a:rPr lang="en-US" altLang="zh-CN" sz="2800" b="0" i="1" smtClean="0">
                                <a:latin typeface="Cambria Math" panose="02040503050406030204" pitchFamily="18" charset="0"/>
                              </a:rPr>
                              <m:t>2</m:t>
                            </m:r>
                          </m:sup>
                        </m:sSup>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1.1</m:t>
                            </m:r>
                          </m:e>
                          <m:sup>
                            <m:r>
                              <a:rPr lang="en-US" altLang="zh-CN" sz="2800" b="0" i="1" smtClean="0">
                                <a:latin typeface="Cambria Math" panose="02040503050406030204" pitchFamily="18" charset="0"/>
                              </a:rPr>
                              <m:t>3</m:t>
                            </m:r>
                          </m:sup>
                        </m:sSup>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1.1</m:t>
                            </m:r>
                          </m:e>
                          <m:sup>
                            <m:r>
                              <a:rPr lang="en-US" altLang="zh-CN" sz="2800" i="1">
                                <a:latin typeface="Cambria Math" panose="02040503050406030204" pitchFamily="18" charset="0"/>
                              </a:rPr>
                              <m:t>3</m:t>
                            </m:r>
                          </m:sup>
                        </m:sSup>
                      </m:den>
                    </m:f>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0.2</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(1+2%)</m:t>
                            </m:r>
                          </m:e>
                          <m:sup>
                            <m:r>
                              <a:rPr lang="en-US" altLang="zh-CN" sz="2800" i="1">
                                <a:latin typeface="Cambria Math" panose="02040503050406030204" pitchFamily="18" charset="0"/>
                              </a:rPr>
                              <m:t>2</m:t>
                            </m:r>
                          </m:sup>
                        </m:sSup>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(1+6%)</m:t>
                        </m:r>
                      </m:num>
                      <m:den>
                        <m:r>
                          <a:rPr lang="en-US" altLang="zh-CN" sz="2800" b="0" i="1" smtClean="0">
                            <a:latin typeface="Cambria Math" panose="02040503050406030204" pitchFamily="18" charset="0"/>
                          </a:rPr>
                          <m:t>10%−6%</m:t>
                        </m:r>
                      </m:den>
                    </m:f>
                  </m:oMath>
                </a14:m>
                <a:endParaRPr lang="en-US" altLang="zh-CN" sz="2800" b="0" i="1" dirty="0">
                  <a:latin typeface="Cambria Math" panose="02040503050406030204" pitchFamily="18" charset="0"/>
                </a:endParaRPr>
              </a:p>
              <a:p>
                <a:r>
                  <a:rPr lang="en-US" altLang="zh-CN" sz="2800" b="0" dirty="0"/>
                  <a:t>         </a:t>
                </a:r>
                <a14:m>
                  <m:oMath xmlns:m="http://schemas.openxmlformats.org/officeDocument/2006/math">
                    <m:r>
                      <a:rPr lang="en-US" altLang="zh-CN" sz="2800" b="0" i="0" smtClean="0">
                        <a:latin typeface="Cambria Math" panose="02040503050406030204" pitchFamily="18" charset="0"/>
                      </a:rPr>
                      <m:t>=</m:t>
                    </m:r>
                    <m:f>
                      <m:fPr>
                        <m:ctrlPr>
                          <a:rPr lang="zh-CN" altLang="en-US" sz="2800" i="1" dirty="0" smtClean="0">
                            <a:latin typeface="Cambria Math" panose="02040503050406030204" pitchFamily="18" charset="0"/>
                          </a:rPr>
                        </m:ctrlPr>
                      </m:fPr>
                      <m:num>
                        <m:r>
                          <a:rPr lang="en-US" altLang="zh-CN" sz="2800" b="0" i="1" dirty="0" smtClean="0">
                            <a:latin typeface="Cambria Math" panose="02040503050406030204" pitchFamily="18" charset="0"/>
                          </a:rPr>
                          <m:t>0.2</m:t>
                        </m:r>
                      </m:num>
                      <m:den>
                        <m:r>
                          <a:rPr lang="en-US" altLang="zh-CN" sz="2800" b="0" i="1" dirty="0" smtClean="0">
                            <a:latin typeface="Cambria Math" panose="02040503050406030204" pitchFamily="18" charset="0"/>
                          </a:rPr>
                          <m:t>10%−2%</m:t>
                        </m:r>
                      </m:den>
                    </m:f>
                    <m:r>
                      <a:rPr lang="en-US" altLang="zh-CN" sz="2800" i="1" dirty="0" smtClean="0">
                        <a:latin typeface="Cambria Math" panose="02040503050406030204" pitchFamily="18" charset="0"/>
                        <a:ea typeface="Cambria Math" panose="02040503050406030204" pitchFamily="18" charset="0"/>
                      </a:rPr>
                      <m:t>×</m:t>
                    </m:r>
                    <m:sSup>
                      <m:sSupPr>
                        <m:ctrlPr>
                          <a:rPr lang="en-US" altLang="zh-CN" sz="2800" i="1" dirty="0" smtClean="0">
                            <a:latin typeface="Cambria Math" panose="02040503050406030204" pitchFamily="18" charset="0"/>
                            <a:ea typeface="Cambria Math" panose="02040503050406030204" pitchFamily="18" charset="0"/>
                          </a:rPr>
                        </m:ctrlPr>
                      </m:sSupPr>
                      <m:e>
                        <m:r>
                          <a:rPr lang="en-US" altLang="zh-CN" sz="2800" b="0" i="1" dirty="0" smtClean="0">
                            <a:latin typeface="Cambria Math" panose="02040503050406030204" pitchFamily="18" charset="0"/>
                            <a:ea typeface="Cambria Math" panose="02040503050406030204" pitchFamily="18" charset="0"/>
                          </a:rPr>
                          <m:t>(1−(</m:t>
                        </m:r>
                        <m:f>
                          <m:fPr>
                            <m:ctrlPr>
                              <a:rPr lang="en-US" altLang="zh-CN" sz="2800" b="0" i="1" dirty="0" smtClean="0">
                                <a:latin typeface="Cambria Math" panose="02040503050406030204" pitchFamily="18" charset="0"/>
                                <a:ea typeface="Cambria Math" panose="02040503050406030204" pitchFamily="18" charset="0"/>
                              </a:rPr>
                            </m:ctrlPr>
                          </m:fPr>
                          <m:num>
                            <m:r>
                              <a:rPr lang="en-US" altLang="zh-CN" sz="2800" b="0" i="1" dirty="0" smtClean="0">
                                <a:latin typeface="Cambria Math" panose="02040503050406030204" pitchFamily="18" charset="0"/>
                                <a:ea typeface="Cambria Math" panose="02040503050406030204" pitchFamily="18" charset="0"/>
                              </a:rPr>
                              <m:t>1+2%</m:t>
                            </m:r>
                          </m:num>
                          <m:den>
                            <m:r>
                              <a:rPr lang="en-US" altLang="zh-CN" sz="2800" b="0" i="1" dirty="0" smtClean="0">
                                <a:latin typeface="Cambria Math" panose="02040503050406030204" pitchFamily="18" charset="0"/>
                                <a:ea typeface="Cambria Math" panose="02040503050406030204" pitchFamily="18" charset="0"/>
                              </a:rPr>
                              <m:t>1+10%</m:t>
                            </m:r>
                          </m:den>
                        </m:f>
                        <m:r>
                          <a:rPr lang="en-US" altLang="zh-CN" sz="2800" b="0" i="1" dirty="0" smtClean="0">
                            <a:latin typeface="Cambria Math" panose="02040503050406030204" pitchFamily="18" charset="0"/>
                            <a:ea typeface="Cambria Math" panose="02040503050406030204" pitchFamily="18" charset="0"/>
                          </a:rPr>
                          <m:t>)</m:t>
                        </m:r>
                      </m:e>
                      <m:sup>
                        <m:r>
                          <a:rPr lang="en-US" altLang="zh-CN" sz="2800" b="0" i="1" dirty="0" smtClean="0">
                            <a:latin typeface="Cambria Math" panose="02040503050406030204" pitchFamily="18" charset="0"/>
                            <a:ea typeface="Cambria Math" panose="02040503050406030204" pitchFamily="18" charset="0"/>
                          </a:rPr>
                          <m:t>3</m:t>
                        </m:r>
                      </m:sup>
                    </m:sSup>
                    <m:r>
                      <a:rPr lang="en-US" altLang="zh-CN" sz="2800" b="0" i="1" dirty="0"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1.1</m:t>
                            </m:r>
                          </m:e>
                          <m:sup>
                            <m:r>
                              <a:rPr lang="en-US" altLang="zh-CN" sz="2800" i="1">
                                <a:latin typeface="Cambria Math" panose="02040503050406030204" pitchFamily="18" charset="0"/>
                              </a:rPr>
                              <m:t>3</m:t>
                            </m:r>
                          </m:sup>
                        </m:sSup>
                      </m:den>
                    </m:f>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0.2</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(1+2%)</m:t>
                            </m:r>
                          </m:e>
                          <m:sup>
                            <m:r>
                              <a:rPr lang="en-US" altLang="zh-CN" sz="2800" i="1">
                                <a:latin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×(1+6%)</m:t>
                        </m:r>
                      </m:num>
                      <m:den>
                        <m:r>
                          <a:rPr lang="en-US" altLang="zh-CN" sz="2800" i="1">
                            <a:latin typeface="Cambria Math" panose="02040503050406030204" pitchFamily="18" charset="0"/>
                          </a:rPr>
                          <m:t>10%−6%</m:t>
                        </m:r>
                      </m:den>
                    </m:f>
                    <m:r>
                      <a:rPr lang="en-US" altLang="zh-CN" sz="2800" b="0" i="0" smtClean="0">
                        <a:latin typeface="Cambria Math" panose="02040503050406030204" pitchFamily="18" charset="0"/>
                      </a:rPr>
                      <m:t>=4.65</m:t>
                    </m:r>
                  </m:oMath>
                </a14:m>
                <a:r>
                  <a:rPr lang="zh-CN" altLang="en-US" sz="2800" dirty="0"/>
                  <a:t>元</a:t>
                </a:r>
                <a:r>
                  <a:rPr lang="en-US" altLang="zh-CN" sz="2800" dirty="0">
                    <a:latin typeface="Cambria Math" panose="02040503050406030204" pitchFamily="18" charset="0"/>
                    <a:ea typeface="Cambria Math" panose="02040503050406030204" pitchFamily="18" charset="0"/>
                  </a:rPr>
                  <a:t>&gt;4.5</a:t>
                </a:r>
                <a:r>
                  <a:rPr lang="zh-CN" altLang="en-US" sz="2800" dirty="0"/>
                  <a:t>元</a:t>
                </a:r>
                <a:endParaRPr lang="en-US" altLang="zh-CN" sz="2800" dirty="0"/>
              </a:p>
              <a:p>
                <a:r>
                  <a:rPr lang="en-US" altLang="zh-CN" sz="2800" dirty="0"/>
                  <a:t>	</a:t>
                </a:r>
                <a:r>
                  <a:rPr lang="zh-CN" altLang="en-US" sz="2800" dirty="0"/>
                  <a:t>故股票价值被低估，应该买入</a:t>
                </a:r>
                <a:endParaRPr lang="en-US" altLang="zh-CN" sz="2800" dirty="0"/>
              </a:p>
            </p:txBody>
          </p:sp>
        </mc:Choice>
        <mc:Fallback xmlns="">
          <p:sp>
            <p:nvSpPr>
              <p:cNvPr id="5" name="文本框 4">
                <a:extLst>
                  <a:ext uri="{FF2B5EF4-FFF2-40B4-BE49-F238E27FC236}">
                    <a16:creationId xmlns:a16="http://schemas.microsoft.com/office/drawing/2014/main" id="{970FB24C-C2C7-CB0A-A5E7-51804770031A}"/>
                  </a:ext>
                </a:extLst>
              </p:cNvPr>
              <p:cNvSpPr txBox="1">
                <a:spLocks noRot="1" noChangeAspect="1" noMove="1" noResize="1" noEditPoints="1" noAdjustHandles="1" noChangeArrowheads="1" noChangeShapeType="1" noTextEdit="1"/>
              </p:cNvSpPr>
              <p:nvPr/>
            </p:nvSpPr>
            <p:spPr>
              <a:xfrm>
                <a:off x="257511" y="1272988"/>
                <a:ext cx="11676979" cy="2968120"/>
              </a:xfrm>
              <a:prstGeom prst="rect">
                <a:avLst/>
              </a:prstGeom>
              <a:blipFill>
                <a:blip r:embed="rId5"/>
                <a:stretch>
                  <a:fillRect l="-1044" t="-2464" r="-365" b="-47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070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5633245" cy="687948"/>
            <a:chOff x="3993858" y="1478759"/>
            <a:chExt cx="5633245"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4845223"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最优投资组合与</a:t>
              </a: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CAPM</a:t>
              </a:r>
              <a:endPar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5189213" cy="687948"/>
            <a:chOff x="3993858" y="1478759"/>
            <a:chExt cx="5189213"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资本市场与风险定价</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2880888" cy="687948"/>
            <a:chOff x="3993858" y="1478759"/>
            <a:chExt cx="2880888"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股票估值</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3804218" cy="687948"/>
            <a:chOff x="3993858" y="1478759"/>
            <a:chExt cx="3804218"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资本成本估计</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总支出模型</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8BBAF62-18AB-A5D1-D750-F53B88DC83CC}"/>
                  </a:ext>
                </a:extLst>
              </p:cNvPr>
              <p:cNvSpPr txBox="1"/>
              <p:nvPr/>
            </p:nvSpPr>
            <p:spPr>
              <a:xfrm>
                <a:off x="370915" y="1207238"/>
                <a:ext cx="11450170" cy="4443524"/>
              </a:xfrm>
              <a:prstGeom prst="rect">
                <a:avLst/>
              </a:prstGeom>
              <a:noFill/>
            </p:spPr>
            <p:txBody>
              <a:bodyPr wrap="square" rtlCol="0">
                <a:spAutoFit/>
              </a:bodyPr>
              <a:lstStyle/>
              <a:p>
                <a:pPr algn="l"/>
                <a:r>
                  <a:rPr lang="en-US" altLang="zh-CN" sz="2800" dirty="0"/>
                  <a:t>DDM</a:t>
                </a:r>
                <a:r>
                  <a:rPr lang="zh-CN" altLang="en-US" sz="2800" dirty="0"/>
                  <a:t>模型缺陷：我们认为公司支付给股东的任何现金，都是以股利形式发放的，</a:t>
                </a:r>
                <a:r>
                  <a:rPr lang="zh-CN" altLang="en-US" sz="2800" dirty="0">
                    <a:solidFill>
                      <a:srgbClr val="FF0000"/>
                    </a:solidFill>
                  </a:rPr>
                  <a:t>忽略了股票回购</a:t>
                </a:r>
                <a:r>
                  <a:rPr lang="zh-CN" altLang="en-US" sz="2800" dirty="0"/>
                  <a:t>这一行为。</a:t>
                </a:r>
                <a:endParaRPr lang="en-US" altLang="zh-CN" sz="2800" dirty="0"/>
              </a:p>
              <a:p>
                <a:pPr algn="l"/>
                <a:endParaRPr lang="en-US" altLang="zh-CN" sz="1400" dirty="0"/>
              </a:p>
              <a:p>
                <a:pPr algn="l"/>
                <a:r>
                  <a:rPr lang="zh-CN" altLang="en-US" sz="2800" dirty="0"/>
                  <a:t>股票回购（公司用超额现金买回本公司股票）：</a:t>
                </a:r>
                <a:endParaRPr lang="en-US" altLang="zh-CN" sz="2800" dirty="0"/>
              </a:p>
              <a:p>
                <a:pPr algn="l"/>
                <a:r>
                  <a:rPr lang="zh-CN" altLang="en-US" sz="2800" dirty="0"/>
                  <a:t>①减少现金股利支付；②减少了公司流通股数，从而增加了</a:t>
                </a:r>
                <a14:m>
                  <m:oMath xmlns:m="http://schemas.openxmlformats.org/officeDocument/2006/math">
                    <m:r>
                      <a:rPr lang="en-US" altLang="zh-CN" sz="2800" i="1" dirty="0" smtClean="0">
                        <a:latin typeface="Cambria Math" panose="02040503050406030204" pitchFamily="18" charset="0"/>
                      </a:rPr>
                      <m:t>𝐸𝑃𝑆</m:t>
                    </m:r>
                    <m:r>
                      <a:rPr lang="zh-CN" altLang="en-US" sz="2800" i="1" dirty="0" smtClean="0">
                        <a:latin typeface="Cambria Math" panose="02040503050406030204" pitchFamily="18" charset="0"/>
                      </a:rPr>
                      <m:t>和</m:t>
                    </m:r>
                    <m:r>
                      <a:rPr lang="en-US" altLang="zh-CN" sz="2800" i="1" dirty="0" err="1" smtClean="0">
                        <a:latin typeface="Cambria Math" panose="02040503050406030204" pitchFamily="18" charset="0"/>
                      </a:rPr>
                      <m:t>𝐷𝑖𝑣</m:t>
                    </m:r>
                  </m:oMath>
                </a14:m>
                <a:endParaRPr lang="en-US" altLang="zh-CN" sz="2800" dirty="0"/>
              </a:p>
              <a:p>
                <a:pPr algn="l"/>
                <a:endParaRPr lang="en-US" altLang="zh-CN" sz="1400" dirty="0"/>
              </a:p>
              <a:p>
                <a:pPr algn="l"/>
                <a:r>
                  <a:rPr lang="zh-CN" altLang="en-US" sz="2800" dirty="0"/>
                  <a:t>若不存在股票回购行为，可以使用</a:t>
                </a:r>
                <a:r>
                  <a:rPr lang="en-US" altLang="zh-CN" sz="2800" dirty="0"/>
                  <a:t>DDM</a:t>
                </a:r>
                <a:r>
                  <a:rPr lang="zh-CN" altLang="en-US" sz="2800" dirty="0"/>
                  <a:t>模型：</a:t>
                </a:r>
                <a:endParaRPr lang="en-US" altLang="zh-CN" sz="2800" dirty="0"/>
              </a:p>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𝑃𝑉</m:t>
                      </m:r>
                      <m:d>
                        <m:dPr>
                          <m:ctrlPr>
                            <a:rPr lang="en-US" altLang="zh-CN" sz="2800" b="0" i="1" smtClean="0">
                              <a:latin typeface="Cambria Math" panose="02040503050406030204" pitchFamily="18" charset="0"/>
                            </a:rPr>
                          </m:ctrlPr>
                        </m:dPr>
                        <m:e>
                          <m:r>
                            <a:rPr lang="zh-CN" altLang="en-US" sz="2800" i="1">
                              <a:latin typeface="Cambria Math" panose="02040503050406030204" pitchFamily="18" charset="0"/>
                            </a:rPr>
                            <m:t>未来的</m:t>
                          </m:r>
                          <m:r>
                            <a:rPr lang="zh-CN" altLang="en-US" sz="2800" i="1" smtClean="0">
                              <a:latin typeface="Cambria Math" panose="02040503050406030204" pitchFamily="18" charset="0"/>
                            </a:rPr>
                            <m:t>每股</m:t>
                          </m:r>
                          <m:r>
                            <a:rPr lang="zh-CN" altLang="en-US" sz="2800" i="1">
                              <a:latin typeface="Cambria Math" panose="02040503050406030204" pitchFamily="18" charset="0"/>
                            </a:rPr>
                            <m:t>股利</m:t>
                          </m:r>
                        </m:e>
                      </m:d>
                    </m:oMath>
                  </m:oMathPara>
                </a14:m>
                <a:endParaRPr lang="en-US" altLang="zh-CN" sz="2800" b="0" dirty="0"/>
              </a:p>
              <a:p>
                <a:pPr algn="l"/>
                <a:r>
                  <a:rPr lang="zh-CN" altLang="en-US" sz="2800" dirty="0"/>
                  <a:t>若存在股票回购行为，可以使用</a:t>
                </a:r>
                <a:r>
                  <a:rPr lang="zh-CN" altLang="en-US" sz="2800" dirty="0">
                    <a:solidFill>
                      <a:srgbClr val="FF0000"/>
                    </a:solidFill>
                  </a:rPr>
                  <a:t>总支出模型</a:t>
                </a:r>
                <a:r>
                  <a:rPr lang="zh-CN" altLang="en-US" sz="2800" dirty="0"/>
                  <a:t>：</a:t>
                </a:r>
                <a:r>
                  <a:rPr lang="en-US" altLang="zh-CN" sz="2800" dirty="0"/>
                  <a:t> </a:t>
                </a:r>
                <a:endParaRPr lang="en-US" altLang="zh-CN"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𝑃</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𝑃𝑉</m:t>
                          </m:r>
                          <m:d>
                            <m:dPr>
                              <m:ctrlPr>
                                <a:rPr lang="en-US" altLang="zh-CN" sz="2800" i="1">
                                  <a:solidFill>
                                    <a:srgbClr val="FF0000"/>
                                  </a:solidFill>
                                  <a:latin typeface="Cambria Math" panose="02040503050406030204" pitchFamily="18" charset="0"/>
                                </a:rPr>
                              </m:ctrlPr>
                            </m:dPr>
                            <m:e>
                              <m:r>
                                <a:rPr lang="zh-CN" altLang="en-US" sz="2800" i="1">
                                  <a:solidFill>
                                    <a:srgbClr val="FF0000"/>
                                  </a:solidFill>
                                  <a:latin typeface="Cambria Math" panose="02040503050406030204" pitchFamily="18" charset="0"/>
                                </a:rPr>
                                <m:t>未来的股利总额以及股票回购总额</m:t>
                              </m:r>
                            </m:e>
                          </m:d>
                        </m:num>
                        <m:den>
                          <m:r>
                            <a:rPr lang="en-US" altLang="zh-CN" sz="2800" b="0" i="1" smtClean="0">
                              <a:solidFill>
                                <a:srgbClr val="FF0000"/>
                              </a:solidFill>
                              <a:latin typeface="Cambria Math" panose="02040503050406030204" pitchFamily="18" charset="0"/>
                            </a:rPr>
                            <m:t>0</m:t>
                          </m:r>
                          <m:r>
                            <a:rPr lang="zh-CN" altLang="en-US" sz="2800" i="1">
                              <a:solidFill>
                                <a:srgbClr val="FF0000"/>
                              </a:solidFill>
                              <a:latin typeface="Cambria Math" panose="02040503050406030204" pitchFamily="18" charset="0"/>
                            </a:rPr>
                            <m:t>期</m:t>
                          </m:r>
                          <m:r>
                            <a:rPr lang="zh-CN" altLang="en-US" sz="2800" i="1" smtClean="0">
                              <a:solidFill>
                                <a:srgbClr val="FF0000"/>
                              </a:solidFill>
                              <a:latin typeface="Cambria Math" panose="02040503050406030204" pitchFamily="18" charset="0"/>
                            </a:rPr>
                            <m:t>的</m:t>
                          </m:r>
                          <m:r>
                            <a:rPr lang="zh-CN" altLang="en-US" sz="2800" i="1">
                              <a:solidFill>
                                <a:srgbClr val="FF0000"/>
                              </a:solidFill>
                              <a:latin typeface="Cambria Math" panose="02040503050406030204" pitchFamily="18" charset="0"/>
                            </a:rPr>
                            <m:t>流通股</m:t>
                          </m:r>
                          <m:r>
                            <a:rPr lang="zh-CN" altLang="en-US" sz="2800" i="1" smtClean="0">
                              <a:solidFill>
                                <a:srgbClr val="FF0000"/>
                              </a:solidFill>
                              <a:latin typeface="Cambria Math" panose="02040503050406030204" pitchFamily="18" charset="0"/>
                            </a:rPr>
                            <m:t>股数</m:t>
                          </m:r>
                        </m:den>
                      </m:f>
                    </m:oMath>
                  </m:oMathPara>
                </a14:m>
                <a:endParaRPr lang="en-US" altLang="zh-CN" sz="2800" dirty="0"/>
              </a:p>
            </p:txBody>
          </p:sp>
        </mc:Choice>
        <mc:Fallback xmlns="">
          <p:sp>
            <p:nvSpPr>
              <p:cNvPr id="2" name="文本框 1">
                <a:extLst>
                  <a:ext uri="{FF2B5EF4-FFF2-40B4-BE49-F238E27FC236}">
                    <a16:creationId xmlns:a16="http://schemas.microsoft.com/office/drawing/2014/main" id="{B8BBAF62-18AB-A5D1-D750-F53B88DC83CC}"/>
                  </a:ext>
                </a:extLst>
              </p:cNvPr>
              <p:cNvSpPr txBox="1">
                <a:spLocks noRot="1" noChangeAspect="1" noMove="1" noResize="1" noEditPoints="1" noAdjustHandles="1" noChangeArrowheads="1" noChangeShapeType="1" noTextEdit="1"/>
              </p:cNvSpPr>
              <p:nvPr/>
            </p:nvSpPr>
            <p:spPr>
              <a:xfrm>
                <a:off x="370915" y="1207238"/>
                <a:ext cx="11450170" cy="4443524"/>
              </a:xfrm>
              <a:prstGeom prst="rect">
                <a:avLst/>
              </a:prstGeom>
              <a:blipFill>
                <a:blip r:embed="rId4"/>
                <a:stretch>
                  <a:fillRect l="-1118" t="-15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1545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C877872-1411-E401-C1E5-2859C38707F7}"/>
              </a:ext>
            </a:extLst>
          </p:cNvPr>
          <p:cNvSpPr txBox="1"/>
          <p:nvPr/>
        </p:nvSpPr>
        <p:spPr>
          <a:xfrm>
            <a:off x="658906" y="927611"/>
            <a:ext cx="10874188" cy="3323987"/>
          </a:xfrm>
          <a:prstGeom prst="rect">
            <a:avLst/>
          </a:prstGeom>
          <a:noFill/>
        </p:spPr>
        <p:txBody>
          <a:bodyPr wrap="square" rtlCol="0">
            <a:spAutoFit/>
          </a:bodyPr>
          <a:lstStyle/>
          <a:p>
            <a:pPr algn="l"/>
            <a:r>
              <a:rPr lang="zh-CN" altLang="en-US" sz="2800" dirty="0"/>
              <a:t>例题：课本</a:t>
            </a:r>
            <a:r>
              <a:rPr lang="en-US" altLang="zh-CN" sz="2800" dirty="0"/>
              <a:t>P267</a:t>
            </a:r>
            <a:r>
              <a:rPr lang="zh-CN" altLang="en-US" sz="2800" dirty="0"/>
              <a:t>例</a:t>
            </a:r>
            <a:r>
              <a:rPr lang="en-US" altLang="zh-CN" sz="2800" dirty="0"/>
              <a:t>9.6</a:t>
            </a:r>
            <a:r>
              <a:rPr lang="zh-CN" altLang="en-US" sz="2800" dirty="0"/>
              <a:t>改编</a:t>
            </a:r>
            <a:endParaRPr lang="en-US" altLang="zh-CN" sz="2800" dirty="0"/>
          </a:p>
          <a:p>
            <a:pPr algn="l"/>
            <a:endParaRPr lang="en-US" altLang="zh-CN" sz="1400" dirty="0"/>
          </a:p>
          <a:p>
            <a:pPr algn="l"/>
            <a:r>
              <a:rPr lang="en-US" altLang="zh-CN" sz="2800" dirty="0"/>
              <a:t>A</a:t>
            </a:r>
            <a:r>
              <a:rPr lang="zh-CN" altLang="en-US" sz="2800" dirty="0"/>
              <a:t>公司目前有流通股</a:t>
            </a:r>
            <a:r>
              <a:rPr lang="en-US" altLang="zh-CN" sz="2800" dirty="0"/>
              <a:t>2</a:t>
            </a:r>
            <a:r>
              <a:rPr lang="zh-CN" altLang="en-US" sz="2800" dirty="0"/>
              <a:t>亿股，预期本年末的收益是</a:t>
            </a:r>
            <a:r>
              <a:rPr lang="en-US" altLang="zh-CN" sz="2800" dirty="0"/>
              <a:t>8</a:t>
            </a:r>
            <a:r>
              <a:rPr lang="zh-CN" altLang="en-US" sz="2800" dirty="0"/>
              <a:t>亿元，公司计划将收益的</a:t>
            </a:r>
            <a:r>
              <a:rPr lang="en-US" altLang="zh-CN" sz="2800" dirty="0"/>
              <a:t>25%</a:t>
            </a:r>
            <a:r>
              <a:rPr lang="zh-CN" altLang="en-US" sz="2800" dirty="0"/>
              <a:t>作为现金股利支付，运用收益的</a:t>
            </a:r>
            <a:r>
              <a:rPr lang="en-US" altLang="zh-CN" sz="2800" dirty="0"/>
              <a:t>25%</a:t>
            </a:r>
            <a:r>
              <a:rPr lang="zh-CN" altLang="en-US" sz="2800" dirty="0"/>
              <a:t>进行股票回购，若公司将剩余的</a:t>
            </a:r>
            <a:r>
              <a:rPr lang="en-US" altLang="zh-CN" sz="2800" dirty="0"/>
              <a:t>50%</a:t>
            </a:r>
            <a:r>
              <a:rPr lang="zh-CN" altLang="en-US" sz="2800" dirty="0"/>
              <a:t>的收益用于扩张现有业务，这部分新业务的收益率为</a:t>
            </a:r>
            <a:r>
              <a:rPr lang="en-US" altLang="zh-CN" sz="2800" dirty="0"/>
              <a:t>12%</a:t>
            </a:r>
            <a:r>
              <a:rPr lang="zh-CN" altLang="en-US" sz="2800" dirty="0"/>
              <a:t>，并且公司始终维持上述资金支付比率不变，公司的股权资本成本一直维持</a:t>
            </a:r>
            <a:r>
              <a:rPr lang="en-US" altLang="zh-CN" sz="2800" dirty="0"/>
              <a:t>10%</a:t>
            </a:r>
            <a:r>
              <a:rPr lang="zh-CN" altLang="en-US" sz="2800" dirty="0"/>
              <a:t>不变，若现在公司的股价为</a:t>
            </a:r>
            <a:r>
              <a:rPr lang="en-US" altLang="zh-CN" sz="2800" dirty="0"/>
              <a:t>52</a:t>
            </a:r>
            <a:r>
              <a:rPr lang="zh-CN" altLang="en-US" sz="2800" dirty="0"/>
              <a:t>元，请算出公司股票的内在价值？并判断是应该买入还是卖出</a:t>
            </a:r>
            <a:r>
              <a:rPr lang="en-US" altLang="zh-CN" sz="2800" dirty="0"/>
              <a:t>A</a:t>
            </a:r>
            <a:r>
              <a:rPr lang="zh-CN" altLang="en-US" sz="2800" dirty="0"/>
              <a:t>公司股票？</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3225D0-A3E5-CB50-AA51-44CF73B7D3A2}"/>
                  </a:ext>
                </a:extLst>
              </p:cNvPr>
              <p:cNvSpPr txBox="1"/>
              <p:nvPr/>
            </p:nvSpPr>
            <p:spPr>
              <a:xfrm>
                <a:off x="658906" y="4330665"/>
                <a:ext cx="11403106" cy="2276714"/>
              </a:xfrm>
              <a:prstGeom prst="rect">
                <a:avLst/>
              </a:prstGeom>
              <a:noFill/>
            </p:spPr>
            <p:txBody>
              <a:bodyPr wrap="square" rtlCol="0">
                <a:spAutoFit/>
              </a:bodyPr>
              <a:lstStyle/>
              <a:p>
                <a:pPr algn="l"/>
                <a:r>
                  <a:rPr lang="zh-CN" altLang="en-US" sz="2800" dirty="0"/>
                  <a:t>答案：净利润增长率</a:t>
                </a:r>
                <a:r>
                  <a:rPr lang="en-US" altLang="zh-CN" sz="2800" dirty="0"/>
                  <a:t>=</a:t>
                </a:r>
                <a:r>
                  <a:rPr lang="zh-CN" altLang="en-US" sz="2800" dirty="0"/>
                  <a:t>留存比率</a:t>
                </a:r>
                <a:r>
                  <a:rPr lang="en-US" altLang="zh-CN" sz="2800" dirty="0"/>
                  <a:t>×</a:t>
                </a:r>
                <a:r>
                  <a:rPr lang="zh-CN" altLang="en-US" sz="2800" dirty="0"/>
                  <a:t>新投资回报率</a:t>
                </a:r>
                <a:r>
                  <a:rPr lang="en-US" altLang="zh-CN" sz="2800" dirty="0"/>
                  <a:t>=50%×12%=6%</a:t>
                </a:r>
              </a:p>
              <a:p>
                <a:pPr algn="l"/>
                <a:r>
                  <a:rPr lang="en-US" altLang="zh-CN" sz="2800" dirty="0"/>
                  <a:t>           </a:t>
                </a:r>
                <a:r>
                  <a:rPr lang="zh-CN" altLang="en-US" sz="2800" dirty="0"/>
                  <a:t>公司本年末的现金股利和股票回购的总支出</a:t>
                </a:r>
                <a:r>
                  <a:rPr lang="en-US" altLang="zh-CN" sz="2800" dirty="0"/>
                  <a:t>=8×(25%+25%)=4</a:t>
                </a:r>
                <a:r>
                  <a:rPr lang="zh-CN" altLang="en-US" sz="2800" dirty="0"/>
                  <a:t>亿元</a:t>
                </a:r>
                <a:endParaRPr lang="en-US" altLang="zh-CN" sz="2800" dirty="0"/>
              </a:p>
              <a:p>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𝑃</m:t>
                        </m:r>
                      </m:e>
                      <m:sub>
                        <m:r>
                          <a:rPr lang="en-US" altLang="zh-CN" sz="2800" i="1">
                            <a:solidFill>
                              <a:schemeClr val="tx1"/>
                            </a:solidFill>
                            <a:latin typeface="Cambria Math" panose="02040503050406030204" pitchFamily="18" charset="0"/>
                          </a:rPr>
                          <m:t>0</m:t>
                        </m:r>
                      </m:sub>
                    </m:sSub>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𝑃𝑉</m:t>
                        </m:r>
                        <m:d>
                          <m:dPr>
                            <m:ctrlPr>
                              <a:rPr lang="en-US" altLang="zh-CN" sz="2800" i="1">
                                <a:solidFill>
                                  <a:schemeClr val="tx1"/>
                                </a:solidFill>
                                <a:latin typeface="Cambria Math" panose="02040503050406030204" pitchFamily="18" charset="0"/>
                              </a:rPr>
                            </m:ctrlPr>
                          </m:dPr>
                          <m:e>
                            <m:r>
                              <a:rPr lang="zh-CN" altLang="en-US" sz="2800" i="1">
                                <a:solidFill>
                                  <a:schemeClr val="tx1"/>
                                </a:solidFill>
                                <a:latin typeface="Cambria Math" panose="02040503050406030204" pitchFamily="18" charset="0"/>
                              </a:rPr>
                              <m:t>未来的股利以及股票回购总额</m:t>
                            </m:r>
                          </m:e>
                        </m:d>
                      </m:num>
                      <m:den>
                        <m:r>
                          <a:rPr lang="en-US" altLang="zh-CN" sz="2800" b="0" i="1" smtClean="0">
                            <a:solidFill>
                              <a:schemeClr val="tx1"/>
                            </a:solidFill>
                            <a:latin typeface="Cambria Math" panose="02040503050406030204" pitchFamily="18" charset="0"/>
                          </a:rPr>
                          <m:t>0</m:t>
                        </m:r>
                        <m:r>
                          <a:rPr lang="zh-CN" altLang="en-US" sz="2800" i="1">
                            <a:solidFill>
                              <a:schemeClr val="tx1"/>
                            </a:solidFill>
                            <a:latin typeface="Cambria Math" panose="02040503050406030204" pitchFamily="18" charset="0"/>
                          </a:rPr>
                          <m:t>期的流通股股数</m:t>
                        </m:r>
                      </m:den>
                    </m:f>
                    <m:r>
                      <a:rPr lang="en-US" altLang="zh-CN" sz="2800" b="0" i="0"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4</m:t>
                            </m:r>
                          </m:num>
                          <m:den>
                            <m:r>
                              <a:rPr lang="en-US" altLang="zh-CN" sz="2800" b="0" i="1" smtClean="0">
                                <a:solidFill>
                                  <a:schemeClr val="tx1"/>
                                </a:solidFill>
                                <a:latin typeface="Cambria Math" panose="02040503050406030204" pitchFamily="18" charset="0"/>
                              </a:rPr>
                              <m:t>10%−6%</m:t>
                            </m:r>
                          </m:den>
                        </m:f>
                        <m:r>
                          <a:rPr lang="en-US" altLang="zh-CN" sz="2800" b="0" i="1" smtClean="0">
                            <a:solidFill>
                              <a:schemeClr val="tx1"/>
                            </a:solidFill>
                            <a:latin typeface="Cambria Math" panose="02040503050406030204" pitchFamily="18" charset="0"/>
                          </a:rPr>
                          <m:t>)</m:t>
                        </m:r>
                      </m:num>
                      <m:den>
                        <m:r>
                          <a:rPr lang="en-US" altLang="zh-CN" sz="2800" b="0" i="1" smtClean="0">
                            <a:solidFill>
                              <a:schemeClr val="tx1"/>
                            </a:solidFill>
                            <a:latin typeface="Cambria Math" panose="02040503050406030204" pitchFamily="18" charset="0"/>
                          </a:rPr>
                          <m:t>2</m:t>
                        </m:r>
                      </m:den>
                    </m:f>
                    <m:r>
                      <a:rPr lang="en-US" altLang="zh-CN" sz="2800" b="0" i="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50</m:t>
                    </m:r>
                    <m:r>
                      <a:rPr lang="zh-CN" altLang="en-US" sz="2800" i="1" dirty="0" smtClean="0">
                        <a:latin typeface="Cambria Math" panose="02040503050406030204" pitchFamily="18" charset="0"/>
                      </a:rPr>
                      <m:t>元</m:t>
                    </m:r>
                    <m:r>
                      <a:rPr lang="en-US" altLang="zh-CN" sz="2800" i="1" dirty="0" smtClean="0">
                        <a:latin typeface="Cambria Math" panose="02040503050406030204" pitchFamily="18" charset="0"/>
                      </a:rPr>
                      <m:t>&lt;52</m:t>
                    </m:r>
                    <m:r>
                      <a:rPr lang="zh-CN" altLang="en-US" sz="2800" i="1" dirty="0" smtClean="0">
                        <a:latin typeface="Cambria Math" panose="02040503050406030204" pitchFamily="18" charset="0"/>
                      </a:rPr>
                      <m:t>元</m:t>
                    </m:r>
                  </m:oMath>
                </a14:m>
                <a:endParaRPr lang="en-US" altLang="zh-CN" sz="2800" dirty="0"/>
              </a:p>
              <a:p>
                <a:r>
                  <a:rPr lang="en-US" altLang="zh-CN" sz="2800" dirty="0"/>
                  <a:t>           A</a:t>
                </a:r>
                <a:r>
                  <a:rPr lang="zh-CN" altLang="en-US" sz="2800" dirty="0"/>
                  <a:t>公司股价被高估，应该卖出</a:t>
                </a:r>
                <a:r>
                  <a:rPr lang="en-US" altLang="zh-CN" sz="2800" dirty="0"/>
                  <a:t>A</a:t>
                </a:r>
                <a:r>
                  <a:rPr lang="zh-CN" altLang="en-US" sz="2800" dirty="0"/>
                  <a:t>公司股票</a:t>
                </a:r>
              </a:p>
            </p:txBody>
          </p:sp>
        </mc:Choice>
        <mc:Fallback xmlns="">
          <p:sp>
            <p:nvSpPr>
              <p:cNvPr id="4" name="文本框 3">
                <a:extLst>
                  <a:ext uri="{FF2B5EF4-FFF2-40B4-BE49-F238E27FC236}">
                    <a16:creationId xmlns:a16="http://schemas.microsoft.com/office/drawing/2014/main" id="{D73225D0-A3E5-CB50-AA51-44CF73B7D3A2}"/>
                  </a:ext>
                </a:extLst>
              </p:cNvPr>
              <p:cNvSpPr txBox="1">
                <a:spLocks noRot="1" noChangeAspect="1" noMove="1" noResize="1" noEditPoints="1" noAdjustHandles="1" noChangeArrowheads="1" noChangeShapeType="1" noTextEdit="1"/>
              </p:cNvSpPr>
              <p:nvPr/>
            </p:nvSpPr>
            <p:spPr>
              <a:xfrm>
                <a:off x="658906" y="4330665"/>
                <a:ext cx="11403106" cy="2276714"/>
              </a:xfrm>
              <a:prstGeom prst="rect">
                <a:avLst/>
              </a:prstGeom>
              <a:blipFill>
                <a:blip r:embed="rId4"/>
                <a:stretch>
                  <a:fillRect l="-1069" t="-2941" r="-428" b="-6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42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4"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自由现金流折现模型</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8EBA924-FD3C-CD1A-9D02-FBADBDF14464}"/>
                  </a:ext>
                </a:extLst>
              </p:cNvPr>
              <p:cNvSpPr txBox="1"/>
              <p:nvPr/>
            </p:nvSpPr>
            <p:spPr>
              <a:xfrm>
                <a:off x="215152" y="1131544"/>
                <a:ext cx="11761696" cy="4594912"/>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企业价值</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r>
                        <a:rPr lang="zh-CN" altLang="en-US" sz="2800" i="1" dirty="0" smtClean="0">
                          <a:latin typeface="Cambria Math" panose="02040503050406030204" pitchFamily="18" charset="0"/>
                        </a:rPr>
                        <m:t>股权的市场价值</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债务</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超额现金</m:t>
                      </m:r>
                    </m:oMath>
                  </m:oMathPara>
                </a14:m>
                <a:endParaRPr lang="en-US" altLang="zh-CN" sz="2800" dirty="0"/>
              </a:p>
              <a:p>
                <a:pPr algn="l"/>
                <a:endParaRPr lang="en-US" altLang="zh-CN" sz="1400" dirty="0"/>
              </a:p>
              <a:p>
                <a:r>
                  <a:rPr lang="zh-CN" altLang="en-US" sz="2800" dirty="0"/>
                  <a:t>定义：净投资</a:t>
                </a:r>
                <a:r>
                  <a:rPr lang="en-US" altLang="zh-CN" sz="2800" dirty="0"/>
                  <a:t>=</a:t>
                </a:r>
                <a14:m>
                  <m:oMath xmlns:m="http://schemas.openxmlformats.org/officeDocument/2006/math">
                    <m:r>
                      <a:rPr lang="zh-CN" altLang="en-US" sz="2800" i="1" dirty="0">
                        <a:latin typeface="Cambria Math" panose="02040503050406030204" pitchFamily="18" charset="0"/>
                      </a:rPr>
                      <m:t>资本性支出</m:t>
                    </m:r>
                    <m:r>
                      <a:rPr lang="en-US" altLang="zh-CN" sz="2800" dirty="0">
                        <a:latin typeface="Cambria Math" panose="02040503050406030204" pitchFamily="18" charset="0"/>
                      </a:rPr>
                      <m:t>−</m:t>
                    </m:r>
                    <m:r>
                      <a:rPr lang="zh-CN" altLang="en-US" sz="2800" i="1" dirty="0">
                        <a:latin typeface="Cambria Math" panose="02040503050406030204" pitchFamily="18" charset="0"/>
                      </a:rPr>
                      <m:t>折旧</m:t>
                    </m:r>
                  </m:oMath>
                </a14:m>
                <a:endParaRPr lang="en-US" altLang="zh-CN" sz="2800" dirty="0"/>
              </a:p>
              <a:p>
                <a:pPr/>
                <a14:m>
                  <m:oMathPara xmlns:m="http://schemas.openxmlformats.org/officeDocument/2006/math">
                    <m:oMathParaPr>
                      <m:jc m:val="left"/>
                    </m:oMathParaPr>
                    <m:oMath xmlns:m="http://schemas.openxmlformats.org/officeDocument/2006/math">
                      <m:r>
                        <m:rPr>
                          <m:sty m:val="p"/>
                        </m:rPr>
                        <a:rPr lang="en-US" altLang="zh-CN" sz="2800" b="0" i="0" dirty="0" smtClean="0">
                          <a:latin typeface="Cambria Math" panose="02040503050406030204" pitchFamily="18" charset="0"/>
                        </a:rPr>
                        <m:t>FCF</m:t>
                      </m:r>
                      <m:r>
                        <a:rPr lang="en-US" altLang="zh-CN" sz="2800" b="0" i="0" dirty="0" smtClean="0">
                          <a:latin typeface="Cambria Math" panose="02040503050406030204" pitchFamily="18" charset="0"/>
                        </a:rPr>
                        <m:t>=</m:t>
                      </m:r>
                      <m:r>
                        <m:rPr>
                          <m:sty m:val="p"/>
                        </m:rPr>
                        <a:rPr lang="en-US" altLang="zh-CN" sz="2800" b="0" i="0" dirty="0" smtClean="0">
                          <a:latin typeface="Cambria Math" panose="02040503050406030204" pitchFamily="18" charset="0"/>
                        </a:rPr>
                        <m:t>EBIT</m:t>
                      </m:r>
                      <m:r>
                        <a:rPr lang="en-US" altLang="zh-CN" sz="2800" b="0" i="1" dirty="0" smtClean="0">
                          <a:latin typeface="Cambria Math" panose="02040503050406030204" pitchFamily="18" charset="0"/>
                          <a:ea typeface="Cambria Math" panose="02040503050406030204" pitchFamily="18" charset="0"/>
                        </a:rPr>
                        <m:t>×</m:t>
                      </m:r>
                      <m:d>
                        <m:dPr>
                          <m:ctrlPr>
                            <a:rPr lang="en-US" altLang="zh-CN" sz="2800" b="0" i="1" dirty="0" smtClean="0">
                              <a:latin typeface="Cambria Math" panose="02040503050406030204" pitchFamily="18" charset="0"/>
                              <a:ea typeface="Cambria Math" panose="02040503050406030204" pitchFamily="18" charset="0"/>
                            </a:rPr>
                          </m:ctrlPr>
                        </m:dPr>
                        <m:e>
                          <m:r>
                            <a:rPr lang="en-US" altLang="zh-CN" sz="2800" b="0" i="0" dirty="0" smtClean="0">
                              <a:latin typeface="Cambria Math" panose="02040503050406030204" pitchFamily="18" charset="0"/>
                              <a:ea typeface="Cambria Math" panose="02040503050406030204" pitchFamily="18" charset="0"/>
                            </a:rPr>
                            <m:t>1−</m:t>
                          </m:r>
                          <m:sSub>
                            <m:sSubPr>
                              <m:ctrlPr>
                                <a:rPr lang="en-US" altLang="zh-CN" sz="2800" b="0" i="1" dirty="0" smtClean="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b="0" i="1" dirty="0" smtClean="0">
                                  <a:latin typeface="Cambria Math" panose="02040503050406030204" pitchFamily="18" charset="0"/>
                                  <a:ea typeface="Cambria Math" panose="02040503050406030204" pitchFamily="18" charset="0"/>
                                </a:rPr>
                                <m:t>𝑐</m:t>
                              </m:r>
                            </m:sub>
                          </m:sSub>
                        </m:e>
                      </m:d>
                      <m:r>
                        <a:rPr lang="en-US" altLang="zh-CN" sz="2800" dirty="0">
                          <a:latin typeface="Cambria Math" panose="02040503050406030204" pitchFamily="18" charset="0"/>
                        </a:rPr>
                        <m:t>+</m:t>
                      </m:r>
                      <m:r>
                        <a:rPr lang="zh-CN" altLang="en-US" sz="2800" i="1" dirty="0">
                          <a:latin typeface="Cambria Math" panose="02040503050406030204" pitchFamily="18" charset="0"/>
                        </a:rPr>
                        <m:t>折旧</m:t>
                      </m:r>
                      <m:r>
                        <a:rPr lang="en-US" altLang="zh-CN" sz="2800" i="1" dirty="0">
                          <a:latin typeface="Cambria Math" panose="02040503050406030204" pitchFamily="18" charset="0"/>
                        </a:rPr>
                        <m:t>−</m:t>
                      </m:r>
                      <m:r>
                        <a:rPr lang="zh-CN" altLang="en-US" sz="2800" i="1" dirty="0">
                          <a:latin typeface="Cambria Math" panose="02040503050406030204" pitchFamily="18" charset="0"/>
                        </a:rPr>
                        <m:t>资本性支出</m:t>
                      </m:r>
                      <m:r>
                        <a:rPr lang="en-US" altLang="zh-CN" sz="2800"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𝑁𝑊</m:t>
                      </m:r>
                      <m:r>
                        <m:rPr>
                          <m:nor/>
                        </m:rPr>
                        <a:rPr lang="en-US" altLang="zh-CN" sz="2800" b="0" i="0" dirty="0" smtClean="0">
                          <a:latin typeface="Cambria Math" panose="02040503050406030204" pitchFamily="18" charset="0"/>
                        </a:rPr>
                        <m:t>C</m:t>
                      </m:r>
                    </m:oMath>
                  </m:oMathPara>
                </a14:m>
                <a:endParaRPr lang="en-US" altLang="zh-CN" sz="2800" b="0" dirty="0"/>
              </a:p>
              <a:p>
                <a:r>
                  <a:rPr lang="en-US" altLang="zh-CN" sz="2800" b="0" dirty="0"/>
                  <a:t>       </a:t>
                </a:r>
                <a14:m>
                  <m:oMath xmlns:m="http://schemas.openxmlformats.org/officeDocument/2006/math">
                    <m:r>
                      <a:rPr lang="en-US" altLang="zh-CN" sz="2800" b="0" i="1" dirty="0" smtClean="0">
                        <a:latin typeface="Cambria Math" panose="02040503050406030204" pitchFamily="18" charset="0"/>
                      </a:rPr>
                      <m:t>=</m:t>
                    </m:r>
                    <m:r>
                      <a:rPr lang="zh-CN" altLang="en-US" sz="2800" b="0" i="1" dirty="0" smtClean="0">
                        <a:latin typeface="Cambria Math" panose="02040503050406030204" pitchFamily="18" charset="0"/>
                      </a:rPr>
                      <m:t>无杠杆净利润</m:t>
                    </m:r>
                    <m:r>
                      <a:rPr lang="en-US" altLang="zh-CN" sz="2800" b="0" i="1" dirty="0" smtClean="0">
                        <a:latin typeface="Cambria Math" panose="02040503050406030204" pitchFamily="18" charset="0"/>
                      </a:rPr>
                      <m:t>−</m:t>
                    </m:r>
                    <m:r>
                      <a:rPr lang="zh-CN" altLang="en-US" sz="2800" b="0" i="1" dirty="0" smtClean="0">
                        <a:latin typeface="Cambria Math" panose="02040503050406030204" pitchFamily="18" charset="0"/>
                      </a:rPr>
                      <m:t>净投资</m:t>
                    </m:r>
                    <m:r>
                      <a:rPr lang="en-US" altLang="zh-CN" sz="2800" i="1" dirty="0" smtClean="0">
                        <a:latin typeface="Cambria Math" panose="02040503050406030204" pitchFamily="18" charset="0"/>
                      </a:rPr>
                      <m:t> </m:t>
                    </m:r>
                    <m:r>
                      <a:rPr lang="en-US" altLang="zh-CN" sz="2800"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𝑁𝑊</m:t>
                    </m:r>
                    <m:r>
                      <m:rPr>
                        <m:nor/>
                      </m:rPr>
                      <a:rPr lang="en-US" altLang="zh-CN" sz="2800" dirty="0">
                        <a:latin typeface="Cambria Math" panose="02040503050406030204" pitchFamily="18" charset="0"/>
                      </a:rPr>
                      <m:t>C</m:t>
                    </m:r>
                  </m:oMath>
                </a14:m>
                <a:endParaRPr lang="en-US" altLang="zh-CN" sz="2800" b="0" dirty="0"/>
              </a:p>
              <a:p>
                <a:r>
                  <a:rPr lang="zh-CN" altLang="en-US" sz="2800" b="1" dirty="0"/>
                  <a:t>折现自由现金流模型</a:t>
                </a:r>
                <a:r>
                  <a:rPr lang="zh-CN" altLang="en-US" sz="2800" b="0" dirty="0"/>
                  <a:t>：</a:t>
                </a:r>
                <a:r>
                  <a:rPr lang="en-US" altLang="zh-CN" sz="2800" dirty="0"/>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𝑃𝑉</m:t>
                    </m:r>
                    <m:d>
                      <m:dPr>
                        <m:ctrlPr>
                          <a:rPr lang="en-US" altLang="zh-CN" sz="2800" b="0" i="1" smtClean="0">
                            <a:solidFill>
                              <a:srgbClr val="FF0000"/>
                            </a:solidFill>
                            <a:latin typeface="Cambria Math" panose="02040503050406030204" pitchFamily="18" charset="0"/>
                          </a:rPr>
                        </m:ctrlPr>
                      </m:dPr>
                      <m:e>
                        <m:r>
                          <a:rPr lang="zh-CN" altLang="en-US" sz="2800" i="1">
                            <a:solidFill>
                              <a:srgbClr val="FF0000"/>
                            </a:solidFill>
                            <a:latin typeface="Cambria Math" panose="02040503050406030204" pitchFamily="18" charset="0"/>
                          </a:rPr>
                          <m:t>公司</m:t>
                        </m:r>
                        <m:r>
                          <a:rPr lang="zh-CN" altLang="en-US" sz="2800" i="1" smtClean="0">
                            <a:solidFill>
                              <a:srgbClr val="FF0000"/>
                            </a:solidFill>
                            <a:latin typeface="Cambria Math" panose="02040503050406030204" pitchFamily="18" charset="0"/>
                          </a:rPr>
                          <m:t>未来的</m:t>
                        </m:r>
                        <m:r>
                          <a:rPr lang="zh-CN" altLang="en-US" sz="2800" i="1">
                            <a:solidFill>
                              <a:srgbClr val="FF0000"/>
                            </a:solidFill>
                            <a:latin typeface="Cambria Math" panose="02040503050406030204" pitchFamily="18" charset="0"/>
                          </a:rPr>
                          <m:t>自由</m:t>
                        </m:r>
                        <m:r>
                          <a:rPr lang="zh-CN" altLang="en-US" sz="2800" i="1" smtClean="0">
                            <a:solidFill>
                              <a:srgbClr val="FF0000"/>
                            </a:solidFill>
                            <a:latin typeface="Cambria Math" panose="02040503050406030204" pitchFamily="18" charset="0"/>
                          </a:rPr>
                          <m:t>现金流</m:t>
                        </m:r>
                      </m:e>
                    </m:d>
                  </m:oMath>
                </a14:m>
                <a:endParaRPr lang="en-US" altLang="zh-CN" sz="2800" b="0" dirty="0"/>
              </a:p>
              <a:p>
                <a:r>
                  <a:rPr lang="en-US" altLang="zh-CN" sz="2800" b="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0</m:t>
                            </m:r>
                          </m:sub>
                        </m:sSub>
                        <m:r>
                          <a:rPr lang="en-US" altLang="zh-CN" sz="2800" b="0" i="1" smtClean="0">
                            <a:latin typeface="Cambria Math" panose="02040503050406030204" pitchFamily="18" charset="0"/>
                          </a:rPr>
                          <m:t>+0</m:t>
                        </m:r>
                        <m:r>
                          <a:rPr lang="zh-CN" altLang="en-US" sz="2800" i="1">
                            <a:latin typeface="Cambria Math" panose="02040503050406030204" pitchFamily="18" charset="0"/>
                          </a:rPr>
                          <m:t>期</m:t>
                        </m:r>
                        <m:r>
                          <a:rPr lang="zh-CN" altLang="en-US" sz="2800" i="1" smtClean="0">
                            <a:latin typeface="Cambria Math" panose="02040503050406030204" pitchFamily="18" charset="0"/>
                          </a:rPr>
                          <m:t>的</m:t>
                        </m:r>
                        <m:r>
                          <a:rPr lang="zh-CN" altLang="en-US" sz="2800" i="1">
                            <a:latin typeface="Cambria Math" panose="02040503050406030204" pitchFamily="18" charset="0"/>
                          </a:rPr>
                          <m:t>超额</m:t>
                        </m:r>
                        <m:r>
                          <a:rPr lang="zh-CN" altLang="en-US" sz="2800" i="1" smtClean="0">
                            <a:latin typeface="Cambria Math" panose="02040503050406030204" pitchFamily="18" charset="0"/>
                          </a:rPr>
                          <m:t>现金</m:t>
                        </m:r>
                        <m:r>
                          <a:rPr lang="en-US" altLang="zh-CN" sz="2800" b="0" i="1" smtClean="0">
                            <a:latin typeface="Cambria Math" panose="02040503050406030204" pitchFamily="18" charset="0"/>
                          </a:rPr>
                          <m:t>−0</m:t>
                        </m:r>
                        <m:r>
                          <a:rPr lang="zh-CN" altLang="en-US" sz="2800" i="1">
                            <a:latin typeface="Cambria Math" panose="02040503050406030204" pitchFamily="18" charset="0"/>
                          </a:rPr>
                          <m:t>期</m:t>
                        </m:r>
                        <m:r>
                          <a:rPr lang="zh-CN" altLang="en-US" sz="2800" i="1" smtClean="0">
                            <a:latin typeface="Cambria Math" panose="02040503050406030204" pitchFamily="18" charset="0"/>
                          </a:rPr>
                          <m:t>的</m:t>
                        </m:r>
                        <m:r>
                          <a:rPr lang="zh-CN" altLang="en-US" sz="2800" i="1">
                            <a:latin typeface="Cambria Math" panose="02040503050406030204" pitchFamily="18" charset="0"/>
                          </a:rPr>
                          <m:t>债务</m:t>
                        </m:r>
                      </m:num>
                      <m:den>
                        <m:r>
                          <a:rPr lang="en-US" altLang="zh-CN" sz="2800" i="1">
                            <a:latin typeface="Cambria Math" panose="02040503050406030204" pitchFamily="18" charset="0"/>
                          </a:rPr>
                          <m:t>0</m:t>
                        </m:r>
                        <m:r>
                          <a:rPr lang="zh-CN" altLang="en-US" sz="2800" i="1">
                            <a:latin typeface="Cambria Math" panose="02040503050406030204" pitchFamily="18" charset="0"/>
                          </a:rPr>
                          <m:t>期的流通股股数</m:t>
                        </m:r>
                      </m:den>
                    </m:f>
                  </m:oMath>
                </a14:m>
                <a:endParaRPr lang="en-US" altLang="zh-CN" sz="2800" b="0" dirty="0"/>
              </a:p>
              <a:p>
                <a:r>
                  <a:rPr lang="zh-CN" altLang="en-US" sz="2800" b="0" dirty="0"/>
                  <a:t>注：自由现金流</a:t>
                </a:r>
                <a14:m>
                  <m:oMath xmlns:m="http://schemas.openxmlformats.org/officeDocument/2006/math">
                    <m:r>
                      <a:rPr lang="en-US" altLang="zh-CN" sz="2800" b="0" i="1" dirty="0" smtClean="0">
                        <a:latin typeface="Cambria Math" panose="02040503050406030204" pitchFamily="18" charset="0"/>
                      </a:rPr>
                      <m:t>𝐹𝐶𝐹</m:t>
                    </m:r>
                  </m:oMath>
                </a14:m>
                <a:r>
                  <a:rPr lang="zh-CN" altLang="en-US" sz="2800" b="0" dirty="0"/>
                  <a:t>折现应该使用加权平均资本成本</a:t>
                </a:r>
                <a14:m>
                  <m:oMath xmlns:m="http://schemas.openxmlformats.org/officeDocument/2006/math">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𝑤𝑎𝑐𝑐</m:t>
                        </m:r>
                      </m:sub>
                    </m:sSub>
                  </m:oMath>
                </a14:m>
                <a:r>
                  <a:rPr lang="zh-CN" altLang="en-US" sz="2800" b="0" dirty="0">
                    <a:solidFill>
                      <a:srgbClr val="FF0000"/>
                    </a:solidFill>
                  </a:rPr>
                  <a:t>作为折现率</a:t>
                </a:r>
                <a:endParaRPr lang="en-US" altLang="zh-CN" sz="2800" b="0" dirty="0">
                  <a:solidFill>
                    <a:srgbClr val="FF0000"/>
                  </a:solidFill>
                </a:endParaRPr>
              </a:p>
              <a:p>
                <a:endParaRPr lang="en-US" altLang="zh-CN" sz="1400" dirty="0">
                  <a:solidFill>
                    <a:srgbClr val="FF0000"/>
                  </a:solidFill>
                </a:endParaRPr>
              </a:p>
              <a:p>
                <a14:m>
                  <m:oMath xmlns:m="http://schemas.openxmlformats.org/officeDocument/2006/math">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𝐹𝐶𝐹</m:t>
                            </m:r>
                          </m:e>
                          <m:sub>
                            <m:r>
                              <a:rPr lang="en-US" altLang="zh-CN" sz="2800" i="1">
                                <a:solidFill>
                                  <a:srgbClr val="FF0000"/>
                                </a:solidFill>
                                <a:latin typeface="Cambria Math" panose="02040503050406030204" pitchFamily="18" charset="0"/>
                              </a:rPr>
                              <m:t>1</m:t>
                            </m:r>
                          </m:sub>
                        </m:sSub>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𝑤𝑎𝑐𝑐</m:t>
                            </m:r>
                          </m:sub>
                        </m:sSub>
                      </m:den>
                    </m:f>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𝐹𝐶𝐹</m:t>
                            </m:r>
                          </m:e>
                          <m:sub>
                            <m:r>
                              <a:rPr lang="en-US" altLang="zh-CN" sz="2800" i="1">
                                <a:solidFill>
                                  <a:srgbClr val="FF0000"/>
                                </a:solidFill>
                                <a:latin typeface="Cambria Math" panose="02040503050406030204" pitchFamily="18" charset="0"/>
                              </a:rPr>
                              <m:t>2</m:t>
                            </m:r>
                          </m:sub>
                        </m:sSub>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𝑤𝑎𝑐𝑐</m:t>
                                </m:r>
                              </m:sub>
                            </m:sSub>
                            <m:r>
                              <a:rPr lang="en-US" altLang="zh-CN" sz="2800" i="1">
                                <a:solidFill>
                                  <a:srgbClr val="FF0000"/>
                                </a:solidFill>
                                <a:latin typeface="Cambria Math" panose="02040503050406030204" pitchFamily="18" charset="0"/>
                              </a:rPr>
                              <m:t>)</m:t>
                            </m:r>
                          </m:e>
                          <m:sup>
                            <m:r>
                              <a:rPr lang="en-US" altLang="zh-CN" sz="2800" i="1">
                                <a:solidFill>
                                  <a:srgbClr val="FF0000"/>
                                </a:solidFill>
                                <a:latin typeface="Cambria Math" panose="02040503050406030204" pitchFamily="18" charset="0"/>
                              </a:rPr>
                              <m:t>2</m:t>
                            </m:r>
                          </m:sup>
                        </m:sSup>
                      </m:den>
                    </m:f>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𝐹𝐶𝐹</m:t>
                            </m:r>
                          </m:e>
                          <m:sub>
                            <m:r>
                              <a:rPr lang="en-US" altLang="zh-CN" sz="2800" b="0" i="1" smtClean="0">
                                <a:solidFill>
                                  <a:srgbClr val="FF0000"/>
                                </a:solidFill>
                                <a:latin typeface="Cambria Math" panose="02040503050406030204" pitchFamily="18" charset="0"/>
                              </a:rPr>
                              <m:t>𝑁</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𝑁</m:t>
                            </m:r>
                          </m:sub>
                        </m:sSub>
                      </m:num>
                      <m:den>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𝑤𝑎𝑐𝑐</m:t>
                                    </m:r>
                                  </m:sub>
                                </m:sSub>
                              </m:e>
                            </m:d>
                          </m:e>
                          <m:sup>
                            <m:r>
                              <a:rPr lang="en-US" altLang="zh-CN" sz="2800" b="0" i="1" smtClean="0">
                                <a:solidFill>
                                  <a:srgbClr val="FF0000"/>
                                </a:solidFill>
                                <a:latin typeface="Cambria Math" panose="02040503050406030204" pitchFamily="18" charset="0"/>
                              </a:rPr>
                              <m:t>𝑁</m:t>
                            </m:r>
                          </m:sup>
                        </m:sSup>
                      </m:den>
                    </m:f>
                  </m:oMath>
                </a14:m>
                <a:r>
                  <a:rPr lang="zh-CN" altLang="en-US" sz="2800" b="0" dirty="0"/>
                  <a:t>，</a:t>
                </a:r>
                <a:r>
                  <a:rPr lang="en-US" altLang="zh-CN" sz="2800" dirty="0">
                    <a:solidFill>
                      <a:srgbClr val="FF0000"/>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𝑉</m:t>
                        </m:r>
                      </m:e>
                      <m:sub>
                        <m:r>
                          <a:rPr lang="en-US" altLang="zh-CN" sz="2800" i="1">
                            <a:solidFill>
                              <a:schemeClr val="tx1"/>
                            </a:solidFill>
                            <a:latin typeface="Cambria Math" panose="02040503050406030204" pitchFamily="18" charset="0"/>
                          </a:rPr>
                          <m:t>𝑁</m:t>
                        </m:r>
                      </m:sub>
                    </m:sSub>
                  </m:oMath>
                </a14:m>
                <a:r>
                  <a:rPr lang="zh-CN" altLang="en-US" sz="2800" b="0" dirty="0"/>
                  <a:t>为第</a:t>
                </a:r>
                <a14:m>
                  <m:oMath xmlns:m="http://schemas.openxmlformats.org/officeDocument/2006/math">
                    <m:r>
                      <a:rPr lang="en-US" altLang="zh-CN" sz="2800" b="0" i="1" dirty="0" smtClean="0">
                        <a:latin typeface="Cambria Math" panose="02040503050406030204" pitchFamily="18" charset="0"/>
                      </a:rPr>
                      <m:t>𝑁</m:t>
                    </m:r>
                  </m:oMath>
                </a14:m>
                <a:r>
                  <a:rPr lang="zh-CN" altLang="en-US" sz="2800" b="0" dirty="0"/>
                  <a:t>年（期）时的企业价值</a:t>
                </a:r>
                <a:endParaRPr lang="en-US" altLang="zh-CN" sz="2800" b="0" dirty="0"/>
              </a:p>
            </p:txBody>
          </p:sp>
        </mc:Choice>
        <mc:Fallback xmlns="">
          <p:sp>
            <p:nvSpPr>
              <p:cNvPr id="2" name="文本框 1">
                <a:extLst>
                  <a:ext uri="{FF2B5EF4-FFF2-40B4-BE49-F238E27FC236}">
                    <a16:creationId xmlns:a16="http://schemas.microsoft.com/office/drawing/2014/main" id="{58EBA924-FD3C-CD1A-9D02-FBADBDF14464}"/>
                  </a:ext>
                </a:extLst>
              </p:cNvPr>
              <p:cNvSpPr txBox="1">
                <a:spLocks noRot="1" noChangeAspect="1" noMove="1" noResize="1" noEditPoints="1" noAdjustHandles="1" noChangeArrowheads="1" noChangeShapeType="1" noTextEdit="1"/>
              </p:cNvSpPr>
              <p:nvPr/>
            </p:nvSpPr>
            <p:spPr>
              <a:xfrm>
                <a:off x="215152" y="1131544"/>
                <a:ext cx="11761696" cy="4594912"/>
              </a:xfrm>
              <a:prstGeom prst="rect">
                <a:avLst/>
              </a:prstGeom>
              <a:blipFill>
                <a:blip r:embed="rId4"/>
                <a:stretch>
                  <a:fillRect l="-1036" r="-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955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640493"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绝对估值法比较</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D8C691D0-2B5F-5AF2-0633-CBA4127977B7}"/>
                  </a:ext>
                </a:extLst>
              </p:cNvPr>
              <p:cNvGraphicFramePr>
                <a:graphicFrameLocks noGrp="1"/>
              </p:cNvGraphicFramePr>
              <p:nvPr>
                <p:extLst>
                  <p:ext uri="{D42A27DB-BD31-4B8C-83A1-F6EECF244321}">
                    <p14:modId xmlns:p14="http://schemas.microsoft.com/office/powerpoint/2010/main" val="717901218"/>
                  </p:ext>
                </p:extLst>
              </p:nvPr>
            </p:nvGraphicFramePr>
            <p:xfrm>
              <a:off x="216032" y="2349000"/>
              <a:ext cx="11759937" cy="2160000"/>
            </p:xfrm>
            <a:graphic>
              <a:graphicData uri="http://schemas.openxmlformats.org/drawingml/2006/table">
                <a:tbl>
                  <a:tblPr firstRow="1" bandRow="1">
                    <a:tableStyleId>{5C22544A-7EE6-4342-B048-85BDC9FD1C3A}</a:tableStyleId>
                  </a:tblPr>
                  <a:tblGrid>
                    <a:gridCol w="3648059">
                      <a:extLst>
                        <a:ext uri="{9D8B030D-6E8A-4147-A177-3AD203B41FA5}">
                          <a16:colId xmlns:a16="http://schemas.microsoft.com/office/drawing/2014/main" val="1702292461"/>
                        </a:ext>
                      </a:extLst>
                    </a:gridCol>
                    <a:gridCol w="4680000">
                      <a:extLst>
                        <a:ext uri="{9D8B030D-6E8A-4147-A177-3AD203B41FA5}">
                          <a16:colId xmlns:a16="http://schemas.microsoft.com/office/drawing/2014/main" val="3534360242"/>
                        </a:ext>
                      </a:extLst>
                    </a:gridCol>
                    <a:gridCol w="1715939">
                      <a:extLst>
                        <a:ext uri="{9D8B030D-6E8A-4147-A177-3AD203B41FA5}">
                          <a16:colId xmlns:a16="http://schemas.microsoft.com/office/drawing/2014/main" val="657807284"/>
                        </a:ext>
                      </a:extLst>
                    </a:gridCol>
                    <a:gridCol w="1715939">
                      <a:extLst>
                        <a:ext uri="{9D8B030D-6E8A-4147-A177-3AD203B41FA5}">
                          <a16:colId xmlns:a16="http://schemas.microsoft.com/office/drawing/2014/main" val="1216608328"/>
                        </a:ext>
                      </a:extLst>
                    </a:gridCol>
                  </a:tblGrid>
                  <a:tr h="540000">
                    <a:tc>
                      <a:txBody>
                        <a:bodyPr/>
                        <a:lstStyle/>
                        <a:p>
                          <a:pPr algn="ctr"/>
                          <a:r>
                            <a:rPr lang="zh-CN" altLang="en-US" sz="2800" dirty="0">
                              <a:solidFill>
                                <a:schemeClr val="tx1"/>
                              </a:solidFill>
                            </a:rPr>
                            <a:t>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折现</a:t>
                          </a:r>
                          <a:r>
                            <a:rPr lang="en-US" altLang="zh-CN" sz="2800" dirty="0">
                              <a:solidFill>
                                <a:schemeClr val="tx1"/>
                              </a:solidFill>
                            </a:rPr>
                            <a:t>…</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决定</a:t>
                          </a:r>
                          <a:r>
                            <a:rPr lang="en-US" altLang="zh-CN" sz="2800" dirty="0">
                              <a:solidFill>
                                <a:schemeClr val="tx1"/>
                              </a:solidFill>
                            </a:rPr>
                            <a:t>…</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折现率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49359"/>
                      </a:ext>
                    </a:extLst>
                  </a:tr>
                  <a:tr h="540000">
                    <a:tc>
                      <a:txBody>
                        <a:bodyPr/>
                        <a:lstStyle/>
                        <a:p>
                          <a:pPr algn="ctr"/>
                          <a:r>
                            <a:rPr lang="zh-CN" altLang="en-US" sz="2800" dirty="0">
                              <a:solidFill>
                                <a:schemeClr val="tx1"/>
                              </a:solidFill>
                            </a:rPr>
                            <a:t>股利折现模型（</a:t>
                          </a:r>
                          <a:r>
                            <a:rPr lang="en-US" altLang="zh-CN" sz="2800" dirty="0">
                              <a:solidFill>
                                <a:schemeClr val="tx1"/>
                              </a:solidFill>
                            </a:rPr>
                            <a:t>DDM</a:t>
                          </a:r>
                          <a:r>
                            <a:rPr lang="zh-CN" altLang="en-US" sz="28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现金股利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股价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𝐸</m:t>
                                    </m:r>
                                  </m:sub>
                                </m:sSub>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0780478"/>
                      </a:ext>
                    </a:extLst>
                  </a:tr>
                  <a:tr h="540000">
                    <a:tc>
                      <a:txBody>
                        <a:bodyPr/>
                        <a:lstStyle/>
                        <a:p>
                          <a:pPr algn="ctr"/>
                          <a:r>
                            <a:rPr lang="zh-CN" altLang="en-US" sz="2800" dirty="0">
                              <a:solidFill>
                                <a:schemeClr val="tx1"/>
                              </a:solidFill>
                            </a:rPr>
                            <a:t>总支出模型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现金股利及股票回购总支出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股权价值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𝐸</m:t>
                                    </m:r>
                                  </m:sub>
                                </m:sSub>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7337742"/>
                      </a:ext>
                    </a:extLst>
                  </a:tr>
                  <a:tr h="540000">
                    <a:tc>
                      <a:txBody>
                        <a:bodyPr/>
                        <a:lstStyle/>
                        <a:p>
                          <a:pPr algn="ctr"/>
                          <a:r>
                            <a:rPr lang="zh-CN" altLang="en-US" sz="2800" dirty="0">
                              <a:solidFill>
                                <a:schemeClr val="tx1"/>
                              </a:solidFill>
                            </a:rPr>
                            <a:t>自由现金流折现模型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FCF</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企业价值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𝑤𝑎𝑐𝑐</m:t>
                                    </m:r>
                                  </m:sub>
                                </m:sSub>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0601083"/>
                      </a:ext>
                    </a:extLst>
                  </a:tr>
                </a:tbl>
              </a:graphicData>
            </a:graphic>
          </p:graphicFrame>
        </mc:Choice>
        <mc:Fallback xmlns="">
          <p:graphicFrame>
            <p:nvGraphicFramePr>
              <p:cNvPr id="2" name="表格 2">
                <a:extLst>
                  <a:ext uri="{FF2B5EF4-FFF2-40B4-BE49-F238E27FC236}">
                    <a16:creationId xmlns:a16="http://schemas.microsoft.com/office/drawing/2014/main" id="{D8C691D0-2B5F-5AF2-0633-CBA4127977B7}"/>
                  </a:ext>
                </a:extLst>
              </p:cNvPr>
              <p:cNvGraphicFramePr>
                <a:graphicFrameLocks noGrp="1"/>
              </p:cNvGraphicFramePr>
              <p:nvPr>
                <p:extLst>
                  <p:ext uri="{D42A27DB-BD31-4B8C-83A1-F6EECF244321}">
                    <p14:modId xmlns:p14="http://schemas.microsoft.com/office/powerpoint/2010/main" val="717901218"/>
                  </p:ext>
                </p:extLst>
              </p:nvPr>
            </p:nvGraphicFramePr>
            <p:xfrm>
              <a:off x="216032" y="2349000"/>
              <a:ext cx="11759937" cy="2160000"/>
            </p:xfrm>
            <a:graphic>
              <a:graphicData uri="http://schemas.openxmlformats.org/drawingml/2006/table">
                <a:tbl>
                  <a:tblPr firstRow="1" bandRow="1">
                    <a:tableStyleId>{5C22544A-7EE6-4342-B048-85BDC9FD1C3A}</a:tableStyleId>
                  </a:tblPr>
                  <a:tblGrid>
                    <a:gridCol w="3648059">
                      <a:extLst>
                        <a:ext uri="{9D8B030D-6E8A-4147-A177-3AD203B41FA5}">
                          <a16:colId xmlns:a16="http://schemas.microsoft.com/office/drawing/2014/main" val="1702292461"/>
                        </a:ext>
                      </a:extLst>
                    </a:gridCol>
                    <a:gridCol w="4680000">
                      <a:extLst>
                        <a:ext uri="{9D8B030D-6E8A-4147-A177-3AD203B41FA5}">
                          <a16:colId xmlns:a16="http://schemas.microsoft.com/office/drawing/2014/main" val="3534360242"/>
                        </a:ext>
                      </a:extLst>
                    </a:gridCol>
                    <a:gridCol w="1715939">
                      <a:extLst>
                        <a:ext uri="{9D8B030D-6E8A-4147-A177-3AD203B41FA5}">
                          <a16:colId xmlns:a16="http://schemas.microsoft.com/office/drawing/2014/main" val="657807284"/>
                        </a:ext>
                      </a:extLst>
                    </a:gridCol>
                    <a:gridCol w="1715939">
                      <a:extLst>
                        <a:ext uri="{9D8B030D-6E8A-4147-A177-3AD203B41FA5}">
                          <a16:colId xmlns:a16="http://schemas.microsoft.com/office/drawing/2014/main" val="1216608328"/>
                        </a:ext>
                      </a:extLst>
                    </a:gridCol>
                  </a:tblGrid>
                  <a:tr h="540000">
                    <a:tc>
                      <a:txBody>
                        <a:bodyPr/>
                        <a:lstStyle/>
                        <a:p>
                          <a:pPr algn="ctr"/>
                          <a:r>
                            <a:rPr lang="zh-CN" altLang="en-US" sz="2800" dirty="0">
                              <a:solidFill>
                                <a:schemeClr val="tx1"/>
                              </a:solidFill>
                            </a:rPr>
                            <a:t>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折现</a:t>
                          </a:r>
                          <a:r>
                            <a:rPr lang="en-US" altLang="zh-CN" sz="2800" dirty="0">
                              <a:solidFill>
                                <a:schemeClr val="tx1"/>
                              </a:solidFill>
                            </a:rPr>
                            <a:t>…</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决定</a:t>
                          </a:r>
                          <a:r>
                            <a:rPr lang="en-US" altLang="zh-CN" sz="2800" dirty="0">
                              <a:solidFill>
                                <a:schemeClr val="tx1"/>
                              </a:solidFill>
                            </a:rPr>
                            <a:t>…</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折现率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49359"/>
                      </a:ext>
                    </a:extLst>
                  </a:tr>
                  <a:tr h="540000">
                    <a:tc>
                      <a:txBody>
                        <a:bodyPr/>
                        <a:lstStyle/>
                        <a:p>
                          <a:pPr algn="ctr"/>
                          <a:r>
                            <a:rPr lang="zh-CN" altLang="en-US" sz="2800" dirty="0">
                              <a:solidFill>
                                <a:schemeClr val="tx1"/>
                              </a:solidFill>
                            </a:rPr>
                            <a:t>股利折现模型（</a:t>
                          </a:r>
                          <a:r>
                            <a:rPr lang="en-US" altLang="zh-CN" sz="2800" dirty="0">
                              <a:solidFill>
                                <a:schemeClr val="tx1"/>
                              </a:solidFill>
                            </a:rPr>
                            <a:t>DDM</a:t>
                          </a:r>
                          <a:r>
                            <a:rPr lang="zh-CN" altLang="en-US" sz="28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现金股利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股价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84752" t="-110112" r="-709" b="-226966"/>
                          </a:stretch>
                        </a:blipFill>
                      </a:tcPr>
                    </a:tc>
                    <a:extLst>
                      <a:ext uri="{0D108BD9-81ED-4DB2-BD59-A6C34878D82A}">
                        <a16:rowId xmlns:a16="http://schemas.microsoft.com/office/drawing/2014/main" val="2420780478"/>
                      </a:ext>
                    </a:extLst>
                  </a:tr>
                  <a:tr h="540000">
                    <a:tc>
                      <a:txBody>
                        <a:bodyPr/>
                        <a:lstStyle/>
                        <a:p>
                          <a:pPr algn="ctr"/>
                          <a:r>
                            <a:rPr lang="zh-CN" altLang="en-US" sz="2800" dirty="0">
                              <a:solidFill>
                                <a:schemeClr val="tx1"/>
                              </a:solidFill>
                            </a:rPr>
                            <a:t>总支出模型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现金股利及股票回购总支出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股权价值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84752" t="-212500" r="-709" b="-129545"/>
                          </a:stretch>
                        </a:blipFill>
                      </a:tcPr>
                    </a:tc>
                    <a:extLst>
                      <a:ext uri="{0D108BD9-81ED-4DB2-BD59-A6C34878D82A}">
                        <a16:rowId xmlns:a16="http://schemas.microsoft.com/office/drawing/2014/main" val="2327337742"/>
                      </a:ext>
                    </a:extLst>
                  </a:tr>
                  <a:tr h="540000">
                    <a:tc>
                      <a:txBody>
                        <a:bodyPr/>
                        <a:lstStyle/>
                        <a:p>
                          <a:pPr algn="ctr"/>
                          <a:r>
                            <a:rPr lang="zh-CN" altLang="en-US" sz="2800" dirty="0">
                              <a:solidFill>
                                <a:schemeClr val="tx1"/>
                              </a:solidFill>
                            </a:rPr>
                            <a:t>自由现金流折现模型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FCF</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企业价值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84752" t="-308989" r="-709" b="-28090"/>
                          </a:stretch>
                        </a:blipFill>
                      </a:tcPr>
                    </a:tc>
                    <a:extLst>
                      <a:ext uri="{0D108BD9-81ED-4DB2-BD59-A6C34878D82A}">
                        <a16:rowId xmlns:a16="http://schemas.microsoft.com/office/drawing/2014/main" val="2450601083"/>
                      </a:ext>
                    </a:extLst>
                  </a:tr>
                </a:tbl>
              </a:graphicData>
            </a:graphic>
          </p:graphicFrame>
        </mc:Fallback>
      </mc:AlternateContent>
    </p:spTree>
    <p:extLst>
      <p:ext uri="{BB962C8B-B14F-4D97-AF65-F5344CB8AC3E}">
        <p14:creationId xmlns:p14="http://schemas.microsoft.com/office/powerpoint/2010/main" val="1484483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相对估值法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DBBC403-FDFB-BF02-3A66-B37268D7C394}"/>
                  </a:ext>
                </a:extLst>
              </p:cNvPr>
              <p:cNvSpPr txBox="1"/>
              <p:nvPr/>
            </p:nvSpPr>
            <p:spPr>
              <a:xfrm>
                <a:off x="356098" y="900318"/>
                <a:ext cx="11479804" cy="5308376"/>
              </a:xfrm>
              <a:prstGeom prst="rect">
                <a:avLst/>
              </a:prstGeom>
              <a:noFill/>
            </p:spPr>
            <p:txBody>
              <a:bodyPr wrap="square" rtlCol="0">
                <a:spAutoFit/>
              </a:bodyPr>
              <a:lstStyle/>
              <a:p>
                <a:r>
                  <a:rPr lang="zh-CN" altLang="en-US" sz="2800" b="1" i="0" dirty="0">
                    <a:latin typeface="+mj-lt"/>
                  </a:rPr>
                  <a:t>一、市盈率</a:t>
                </a:r>
                <a:r>
                  <a:rPr lang="zh-CN" altLang="en-US" sz="2800" i="0" dirty="0">
                    <a:latin typeface="+mj-lt"/>
                  </a:rPr>
                  <a:t>：</a:t>
                </a:r>
                <a14:m>
                  <m:oMath xmlns:m="http://schemas.openxmlformats.org/officeDocument/2006/math">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𝐸</m:t>
                    </m:r>
                    <m:r>
                      <a:rPr lang="en-US" altLang="zh-CN" sz="2800" i="1" dirty="0" smtClean="0">
                        <a:latin typeface="Cambria Math" panose="02040503050406030204" pitchFamily="18" charset="0"/>
                        <a:ea typeface="Cambria Math" panose="02040503050406030204" pitchFamily="18" charset="0"/>
                      </a:rPr>
                      <m:t>=</m:t>
                    </m:r>
                    <m:f>
                      <m:fPr>
                        <m:ctrlPr>
                          <a:rPr lang="en-US" altLang="zh-CN" sz="2800" i="1" dirty="0" smtClean="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𝑃</m:t>
                            </m:r>
                          </m:e>
                          <m:sub>
                            <m:r>
                              <a:rPr lang="en-US" altLang="zh-CN" sz="2800" i="1" dirty="0">
                                <a:latin typeface="Cambria Math" panose="02040503050406030204" pitchFamily="18" charset="0"/>
                                <a:ea typeface="Cambria Math" panose="02040503050406030204" pitchFamily="18" charset="0"/>
                              </a:rPr>
                              <m:t>0</m:t>
                            </m:r>
                          </m:sub>
                        </m:sSub>
                      </m:num>
                      <m:den>
                        <m:r>
                          <a:rPr lang="en-US" altLang="zh-CN" sz="2800" b="0" i="1" dirty="0" smtClean="0">
                            <a:latin typeface="Cambria Math" panose="02040503050406030204" pitchFamily="18" charset="0"/>
                            <a:ea typeface="Cambria Math" panose="02040503050406030204" pitchFamily="18" charset="0"/>
                          </a:rPr>
                          <m:t>𝐸𝑃𝑆</m:t>
                        </m:r>
                      </m:den>
                    </m:f>
                  </m:oMath>
                </a14:m>
                <a:r>
                  <a:rPr lang="zh-CN" altLang="en-US" sz="2800" dirty="0"/>
                  <a:t> ，若</a:t>
                </a:r>
                <a:r>
                  <a:rPr lang="zh-CN" altLang="en-US" sz="2800" dirty="0">
                    <a:solidFill>
                      <a:srgbClr val="FFC000"/>
                    </a:solidFill>
                  </a:rPr>
                  <a:t>满足不变股利增长率</a:t>
                </a:r>
                <a:r>
                  <a:rPr lang="zh-CN" altLang="en-US" sz="2800" dirty="0"/>
                  <a:t>模型：</a:t>
                </a:r>
                <a:endParaRPr lang="en-US" altLang="zh-CN" sz="2800" dirty="0"/>
              </a:p>
              <a:p>
                <a:r>
                  <a:rPr lang="en-US" altLang="zh-CN" sz="2800" dirty="0">
                    <a:solidFill>
                      <a:schemeClr val="accent1"/>
                    </a:solidFill>
                  </a:rPr>
                  <a:t>       </a:t>
                </a:r>
                <a:r>
                  <a:rPr lang="zh-CN" altLang="en-US" sz="2800" dirty="0">
                    <a:solidFill>
                      <a:schemeClr val="accent1"/>
                    </a:solidFill>
                  </a:rPr>
                  <a:t>历史</a:t>
                </a:r>
                <a14:m>
                  <m:oMath xmlns:m="http://schemas.openxmlformats.org/officeDocument/2006/math">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𝐸</m:t>
                    </m:r>
                    <m:r>
                      <a:rPr lang="en-US" altLang="zh-CN" sz="2800" b="0" i="0" dirty="0" smtClean="0">
                        <a:latin typeface="Cambria Math" panose="02040503050406030204" pitchFamily="18" charset="0"/>
                      </a:rPr>
                      <m:t>(</m:t>
                    </m:r>
                    <m:sSub>
                      <m:sSubPr>
                        <m:ctrlPr>
                          <a:rPr lang="en-US" altLang="zh-CN" sz="2800" b="0" i="1" dirty="0" smtClean="0">
                            <a:solidFill>
                              <a:schemeClr val="accent1"/>
                            </a:solidFill>
                            <a:latin typeface="Cambria Math" panose="02040503050406030204" pitchFamily="18" charset="0"/>
                          </a:rPr>
                        </m:ctrlPr>
                      </m:sSubPr>
                      <m:e>
                        <m:r>
                          <a:rPr lang="en-US" altLang="zh-CN" sz="2800" i="1" dirty="0">
                            <a:solidFill>
                              <a:schemeClr val="accent1"/>
                            </a:solidFill>
                            <a:latin typeface="Cambria Math" panose="02040503050406030204" pitchFamily="18" charset="0"/>
                          </a:rPr>
                          <m:t>𝑃𝐸</m:t>
                        </m:r>
                      </m:e>
                      <m:sub>
                        <m:r>
                          <a:rPr lang="en-US" altLang="zh-CN" sz="2800" b="0" i="1" dirty="0" smtClean="0">
                            <a:solidFill>
                              <a:schemeClr val="accent1"/>
                            </a:solidFill>
                            <a:latin typeface="Cambria Math" panose="02040503050406030204" pitchFamily="18" charset="0"/>
                          </a:rPr>
                          <m:t>0</m:t>
                        </m:r>
                      </m:sub>
                    </m:sSub>
                    <m:r>
                      <a:rPr lang="en-US" altLang="zh-CN" sz="2800" b="0" i="0" dirty="0" smtClean="0">
                        <a:latin typeface="Cambria Math" panose="02040503050406030204" pitchFamily="18" charset="0"/>
                      </a:rPr>
                      <m:t>)</m:t>
                    </m:r>
                  </m:oMath>
                </a14:m>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sSub>
                          <m:sSubPr>
                            <m:ctrlPr>
                              <a:rPr lang="en-US" altLang="zh-CN" sz="2800" i="1" dirty="0" smtClean="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𝑃</m:t>
                            </m:r>
                          </m:e>
                          <m:sub>
                            <m:r>
                              <a:rPr lang="en-US" altLang="zh-CN" sz="2800" b="0" i="1" dirty="0" smtClean="0">
                                <a:latin typeface="Cambria Math" panose="02040503050406030204" pitchFamily="18" charset="0"/>
                                <a:ea typeface="Cambria Math" panose="02040503050406030204" pitchFamily="18" charset="0"/>
                              </a:rPr>
                              <m:t>0</m:t>
                            </m:r>
                          </m:sub>
                        </m:sSub>
                      </m:num>
                      <m:den>
                        <m:sSub>
                          <m:sSubPr>
                            <m:ctrlPr>
                              <a:rPr lang="en-US" altLang="zh-CN" sz="2800" i="1" dirty="0" smtClean="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𝐸𝑃𝑆</m:t>
                            </m:r>
                          </m:e>
                          <m:sub>
                            <m:r>
                              <a:rPr lang="en-US" altLang="zh-CN" sz="2800" b="0" i="1" dirty="0" smtClean="0">
                                <a:latin typeface="Cambria Math" panose="02040503050406030204" pitchFamily="18" charset="0"/>
                                <a:ea typeface="Cambria Math" panose="02040503050406030204" pitchFamily="18" charset="0"/>
                              </a:rPr>
                              <m:t>0</m:t>
                            </m:r>
                          </m:sub>
                        </m:sSub>
                      </m:den>
                    </m:f>
                    <m:r>
                      <a:rPr lang="en-US" altLang="zh-CN" sz="2800" b="0" i="1" dirty="0" smtClean="0">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sSub>
                          <m:sSubPr>
                            <m:ctrlPr>
                              <a:rPr lang="en-US" altLang="zh-CN" sz="2800" i="1" dirty="0" smtClean="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𝐷𝑖𝑣</m:t>
                            </m:r>
                          </m:e>
                          <m:sub>
                            <m:r>
                              <a:rPr lang="en-US" altLang="zh-CN" sz="2800" i="1" dirty="0">
                                <a:latin typeface="Cambria Math" panose="02040503050406030204" pitchFamily="18" charset="0"/>
                                <a:ea typeface="Cambria Math" panose="02040503050406030204" pitchFamily="18" charset="0"/>
                              </a:rPr>
                              <m:t>1</m:t>
                            </m:r>
                          </m:sub>
                        </m:sSub>
                        <m:r>
                          <a:rPr lang="en-US" altLang="zh-CN" sz="2800" b="0" i="1" dirty="0"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𝑔</m:t>
                        </m:r>
                        <m:r>
                          <a:rPr lang="en-US" altLang="zh-CN" sz="2800" b="0" i="1" dirty="0" smtClean="0">
                            <a:latin typeface="Cambria Math" panose="02040503050406030204" pitchFamily="18" charset="0"/>
                            <a:ea typeface="Cambria Math" panose="02040503050406030204" pitchFamily="18" charset="0"/>
                          </a:rPr>
                          <m:t>)</m:t>
                        </m:r>
                      </m:num>
                      <m:den>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𝐸𝑃𝑆</m:t>
                            </m:r>
                          </m:e>
                          <m:sub>
                            <m:r>
                              <a:rPr lang="en-US" altLang="zh-CN" sz="2800" i="1" dirty="0">
                                <a:latin typeface="Cambria Math" panose="02040503050406030204" pitchFamily="18" charset="0"/>
                                <a:ea typeface="Cambria Math" panose="02040503050406030204" pitchFamily="18" charset="0"/>
                              </a:rPr>
                              <m:t>1</m:t>
                            </m:r>
                          </m:sub>
                        </m:sSub>
                        <m:r>
                          <a:rPr lang="en-US" altLang="zh-CN" sz="2800" b="0" i="1" dirty="0" smtClean="0">
                            <a:latin typeface="Cambria Math" panose="02040503050406030204" pitchFamily="18" charset="0"/>
                            <a:ea typeface="Cambria Math" panose="02040503050406030204" pitchFamily="18" charset="0"/>
                          </a:rPr>
                          <m:t>/(1+</m:t>
                        </m:r>
                        <m:r>
                          <a:rPr lang="en-US" altLang="zh-CN" sz="2800" b="0" i="1" dirty="0" smtClean="0">
                            <a:latin typeface="Cambria Math" panose="02040503050406030204" pitchFamily="18" charset="0"/>
                            <a:ea typeface="Cambria Math" panose="02040503050406030204" pitchFamily="18" charset="0"/>
                          </a:rPr>
                          <m:t>𝑔</m:t>
                        </m:r>
                        <m:r>
                          <a:rPr lang="en-US" altLang="zh-CN" sz="2800" b="0" i="1" dirty="0" smtClean="0">
                            <a:latin typeface="Cambria Math" panose="02040503050406030204" pitchFamily="18" charset="0"/>
                            <a:ea typeface="Cambria Math" panose="02040503050406030204" pitchFamily="18" charset="0"/>
                          </a:rPr>
                          <m:t>)</m:t>
                        </m:r>
                      </m:den>
                    </m:f>
                    <m:r>
                      <a:rPr lang="en-US" altLang="zh-CN" sz="2800" b="0" i="1" dirty="0" smtClean="0">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r>
                          <a:rPr lang="zh-CN" altLang="en-US" sz="2800" i="1" dirty="0">
                            <a:latin typeface="Cambria Math" panose="02040503050406030204" pitchFamily="18" charset="0"/>
                            <a:ea typeface="Cambria Math" panose="02040503050406030204" pitchFamily="18" charset="0"/>
                          </a:rPr>
                          <m:t>股利支付率</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m:t>
                        </m:r>
                        <m:r>
                          <a:rPr lang="en-US" altLang="zh-CN" sz="2800" b="0" i="1" dirty="0" smtClean="0">
                            <a:latin typeface="Cambria Math" panose="02040503050406030204" pitchFamily="18" charset="0"/>
                            <a:ea typeface="Cambria Math" panose="02040503050406030204" pitchFamily="18" charset="0"/>
                          </a:rPr>
                          <m:t>𝑔</m:t>
                        </m:r>
                        <m:r>
                          <a:rPr lang="en-US" altLang="zh-CN" sz="2800" b="0" i="1" dirty="0" smtClean="0">
                            <a:latin typeface="Cambria Math" panose="02040503050406030204" pitchFamily="18" charset="0"/>
                            <a:ea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den>
                    </m:f>
                  </m:oMath>
                </a14:m>
                <a:endParaRPr lang="en-US" altLang="zh-CN" sz="2800" dirty="0"/>
              </a:p>
              <a:p>
                <a:r>
                  <a:rPr lang="en-US" altLang="zh-CN" sz="2800" dirty="0">
                    <a:solidFill>
                      <a:srgbClr val="FF0000"/>
                    </a:solidFill>
                  </a:rPr>
                  <a:t>       </a:t>
                </a:r>
                <a:r>
                  <a:rPr lang="zh-CN" altLang="en-US" sz="2800" dirty="0">
                    <a:solidFill>
                      <a:srgbClr val="FF0000"/>
                    </a:solidFill>
                  </a:rPr>
                  <a:t>预测</a:t>
                </a:r>
                <a14:m>
                  <m:oMath xmlns:m="http://schemas.openxmlformats.org/officeDocument/2006/math">
                    <m:r>
                      <a:rPr lang="en-US" altLang="zh-CN" sz="2800" i="1" dirty="0">
                        <a:latin typeface="Cambria Math" panose="02040503050406030204" pitchFamily="18" charset="0"/>
                      </a:rPr>
                      <m:t>𝑃</m:t>
                    </m:r>
                    <m:r>
                      <a:rPr lang="en-US" altLang="zh-CN" sz="2800" i="1" dirty="0">
                        <a:latin typeface="Cambria Math" panose="02040503050406030204" pitchFamily="18" charset="0"/>
                      </a:rPr>
                      <m:t>/</m:t>
                    </m:r>
                    <m:r>
                      <a:rPr lang="en-US" altLang="zh-CN" sz="2800" i="1" dirty="0">
                        <a:latin typeface="Cambria Math" panose="02040503050406030204" pitchFamily="18" charset="0"/>
                      </a:rPr>
                      <m:t>𝐸</m:t>
                    </m:r>
                    <m:r>
                      <a:rPr lang="en-US" altLang="zh-CN" sz="2800" dirty="0">
                        <a:latin typeface="Cambria Math" panose="02040503050406030204" pitchFamily="18" charset="0"/>
                      </a:rPr>
                      <m:t>(</m:t>
                    </m:r>
                    <m:sSub>
                      <m:sSubPr>
                        <m:ctrlPr>
                          <a:rPr lang="en-US" altLang="zh-CN" sz="2800" i="1" dirty="0" smtClean="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𝑃𝐸</m:t>
                        </m:r>
                      </m:e>
                      <m:sub>
                        <m:r>
                          <a:rPr lang="en-US" altLang="zh-CN" sz="2800" b="0" i="1" dirty="0" smtClean="0">
                            <a:solidFill>
                              <a:srgbClr val="FF0000"/>
                            </a:solidFill>
                            <a:latin typeface="Cambria Math" panose="02040503050406030204" pitchFamily="18" charset="0"/>
                          </a:rPr>
                          <m:t>1</m:t>
                        </m:r>
                      </m:sub>
                    </m:sSub>
                    <m:r>
                      <a:rPr lang="en-US" altLang="zh-CN" sz="2800"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𝑃</m:t>
                            </m:r>
                          </m:e>
                          <m:sub>
                            <m:r>
                              <a:rPr lang="en-US" altLang="zh-CN" sz="2800" i="1" dirty="0">
                                <a:latin typeface="Cambria Math" panose="02040503050406030204" pitchFamily="18" charset="0"/>
                                <a:ea typeface="Cambria Math" panose="02040503050406030204" pitchFamily="18" charset="0"/>
                              </a:rPr>
                              <m:t>0</m:t>
                            </m:r>
                          </m:sub>
                        </m:sSub>
                      </m:num>
                      <m:den>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𝐸𝑃𝑆</m:t>
                            </m:r>
                          </m:e>
                          <m:sub>
                            <m:r>
                              <a:rPr lang="en-US" altLang="zh-CN" sz="2800" b="0" i="1" dirty="0" smtClean="0">
                                <a:latin typeface="Cambria Math" panose="02040503050406030204" pitchFamily="18" charset="0"/>
                                <a:ea typeface="Cambria Math" panose="02040503050406030204" pitchFamily="18" charset="0"/>
                              </a:rPr>
                              <m:t>1</m:t>
                            </m:r>
                          </m:sub>
                        </m:sSub>
                      </m:den>
                    </m:f>
                    <m:r>
                      <a:rPr lang="en-US" altLang="zh-CN" sz="2800" b="0" i="0" dirty="0" smtClean="0">
                        <a:latin typeface="Cambria Math" panose="02040503050406030204" pitchFamily="18" charset="0"/>
                        <a:ea typeface="Cambria Math" panose="02040503050406030204" pitchFamily="18" charset="0"/>
                      </a:rPr>
                      <m:t>=</m:t>
                    </m:r>
                    <m:f>
                      <m:fPr>
                        <m:ctrlPr>
                          <a:rPr lang="en-US" altLang="zh-CN" sz="2800" b="0" i="1" dirty="0" smtClean="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𝐷𝑖𝑣</m:t>
                            </m:r>
                          </m:e>
                          <m:sub>
                            <m:r>
                              <a:rPr lang="en-US" altLang="zh-CN" sz="2800" i="1" dirty="0">
                                <a:latin typeface="Cambria Math" panose="02040503050406030204" pitchFamily="18" charset="0"/>
                                <a:ea typeface="Cambria Math" panose="02040503050406030204" pitchFamily="18" charset="0"/>
                              </a:rPr>
                              <m:t>1</m:t>
                            </m:r>
                          </m:sub>
                        </m:sSub>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num>
                      <m:den>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𝐸𝑃𝑆</m:t>
                            </m:r>
                          </m:e>
                          <m:sub>
                            <m:r>
                              <a:rPr lang="en-US" altLang="zh-CN" sz="2800" i="1" dirty="0">
                                <a:latin typeface="Cambria Math" panose="02040503050406030204" pitchFamily="18" charset="0"/>
                                <a:ea typeface="Cambria Math" panose="02040503050406030204" pitchFamily="18" charset="0"/>
                              </a:rPr>
                              <m:t>1</m:t>
                            </m:r>
                          </m:sub>
                        </m:sSub>
                      </m:den>
                    </m:f>
                    <m:r>
                      <a:rPr lang="en-US" altLang="zh-CN" sz="2800" b="0" i="1" dirty="0" smtClean="0">
                        <a:latin typeface="Cambria Math" panose="02040503050406030204" pitchFamily="18" charset="0"/>
                        <a:ea typeface="Cambria Math" panose="02040503050406030204" pitchFamily="18" charset="0"/>
                      </a:rPr>
                      <m:t>=</m:t>
                    </m:r>
                    <m:f>
                      <m:fPr>
                        <m:ctrlPr>
                          <a:rPr lang="en-US" altLang="zh-CN" sz="2800" b="0" i="1" dirty="0" smtClean="0">
                            <a:latin typeface="Cambria Math" panose="02040503050406030204" pitchFamily="18" charset="0"/>
                            <a:ea typeface="Cambria Math" panose="02040503050406030204" pitchFamily="18" charset="0"/>
                          </a:rPr>
                        </m:ctrlPr>
                      </m:fPr>
                      <m:num>
                        <m:r>
                          <a:rPr lang="zh-CN" altLang="en-US" sz="2800" i="1" dirty="0">
                            <a:latin typeface="Cambria Math" panose="02040503050406030204" pitchFamily="18" charset="0"/>
                            <a:ea typeface="Cambria Math" panose="02040503050406030204" pitchFamily="18" charset="0"/>
                          </a:rPr>
                          <m:t>股利</m:t>
                        </m:r>
                        <m:r>
                          <a:rPr lang="zh-CN" altLang="en-US" sz="2800" i="1" dirty="0" smtClean="0">
                            <a:latin typeface="Cambria Math" panose="02040503050406030204" pitchFamily="18" charset="0"/>
                            <a:ea typeface="Cambria Math" panose="02040503050406030204" pitchFamily="18" charset="0"/>
                          </a:rPr>
                          <m:t>支付率</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𝑔</m:t>
                        </m:r>
                      </m:den>
                    </m:f>
                  </m:oMath>
                </a14:m>
                <a:endParaRPr lang="en-US" altLang="zh-CN" sz="1400" dirty="0"/>
              </a:p>
              <a:p>
                <a:r>
                  <a:rPr lang="zh-CN" altLang="en-US" sz="2800" b="1" dirty="0"/>
                  <a:t>驱动因素</a:t>
                </a:r>
                <a:r>
                  <a:rPr lang="zh-CN" altLang="en-US" sz="2800" dirty="0"/>
                  <a:t>：</a:t>
                </a:r>
                <a14:m>
                  <m:oMath xmlns:m="http://schemas.openxmlformats.org/officeDocument/2006/math">
                    <m:sSup>
                      <m:sSupPr>
                        <m:ctrlPr>
                          <a:rPr lang="en-US" altLang="zh-CN" sz="2800" i="1" smtClean="0">
                            <a:latin typeface="Cambria Math" panose="02040503050406030204" pitchFamily="18" charset="0"/>
                          </a:rPr>
                        </m:ctrlPr>
                      </m:sSupPr>
                      <m:e>
                        <m:r>
                          <m:rPr>
                            <m:nor/>
                          </m:rPr>
                          <a:rPr lang="zh-CN" altLang="en-US" sz="2800" dirty="0"/>
                          <m:t>股利支付率</m:t>
                        </m:r>
                      </m:e>
                      <m:sup>
                        <m:r>
                          <a:rPr lang="en-US" altLang="zh-CN" sz="2800" b="0" i="1" smtClean="0">
                            <a:solidFill>
                              <a:schemeClr val="accent1"/>
                            </a:solidFill>
                            <a:latin typeface="Cambria Math" panose="02040503050406030204" pitchFamily="18" charset="0"/>
                          </a:rPr>
                          <m:t>1</m:t>
                        </m:r>
                      </m:sup>
                    </m:sSup>
                  </m:oMath>
                </a14:m>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m:rPr>
                            <m:nor/>
                          </m:rPr>
                          <a:rPr lang="zh-CN" altLang="en-US" sz="2800" dirty="0" smtClean="0">
                            <a:solidFill>
                              <a:srgbClr val="FF0000"/>
                            </a:solidFill>
                          </a:rPr>
                          <m:t>股利增长率</m:t>
                        </m:r>
                      </m:e>
                      <m:sup>
                        <m:r>
                          <a:rPr lang="en-US" altLang="zh-CN" sz="2800" b="0" i="1" smtClean="0">
                            <a:solidFill>
                              <a:schemeClr val="accent1"/>
                            </a:solidFill>
                            <a:latin typeface="Cambria Math" panose="02040503050406030204" pitchFamily="18" charset="0"/>
                          </a:rPr>
                          <m:t>2</m:t>
                        </m:r>
                      </m:sup>
                    </m:sSup>
                    <m:r>
                      <a:rPr lang="en-US" altLang="zh-CN" sz="2800" i="1">
                        <a:latin typeface="Cambria Math" panose="02040503050406030204" pitchFamily="18" charset="0"/>
                      </a:rPr>
                      <m:t> </m:t>
                    </m:r>
                  </m:oMath>
                </a14:m>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m:rPr>
                            <m:nor/>
                          </m:rPr>
                          <a:rPr lang="zh-CN" altLang="en-US" sz="2800" dirty="0"/>
                          <m:t>股权资本成本</m:t>
                        </m:r>
                      </m:e>
                      <m:sup>
                        <m:r>
                          <a:rPr lang="en-US" altLang="zh-CN" sz="2800" b="0" i="1" smtClean="0">
                            <a:solidFill>
                              <a:schemeClr val="accent1"/>
                            </a:solidFill>
                            <a:latin typeface="Cambria Math" panose="02040503050406030204" pitchFamily="18" charset="0"/>
                          </a:rPr>
                          <m:t>3</m:t>
                        </m:r>
                      </m:sup>
                    </m:sSup>
                    <m:r>
                      <a:rPr lang="en-US" altLang="zh-CN" sz="2800" i="1">
                        <a:latin typeface="Cambria Math" panose="02040503050406030204" pitchFamily="18" charset="0"/>
                      </a:rPr>
                      <m:t> </m:t>
                    </m:r>
                  </m:oMath>
                </a14:m>
                <a:r>
                  <a:rPr lang="zh-CN" altLang="en-US" sz="2800" dirty="0"/>
                  <a:t>，只有这三个因素类似才会有相似的市盈率。</a:t>
                </a:r>
                <a:endParaRPr lang="en-US" altLang="zh-CN" sz="2800" dirty="0"/>
              </a:p>
              <a:p>
                <a:r>
                  <a:rPr lang="zh-CN" altLang="en-US" sz="2800" b="1" dirty="0"/>
                  <a:t>修正的市盈率</a:t>
                </a:r>
                <a:r>
                  <a:rPr lang="en-US" altLang="zh-CN" sz="2800" dirty="0"/>
                  <a:t>=</a:t>
                </a:r>
                <a:r>
                  <a:rPr lang="zh-CN" altLang="en-US" sz="2800" dirty="0"/>
                  <a:t>实际市盈率</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r>
                      <a:rPr lang="en-US" altLang="zh-CN" sz="2800" b="0" i="0" smtClean="0">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预期</m:t>
                    </m:r>
                    <m:r>
                      <a:rPr lang="zh-CN" altLang="en-US" sz="2800" i="1" smtClean="0">
                        <a:latin typeface="Cambria Math" panose="02040503050406030204" pitchFamily="18" charset="0"/>
                        <a:ea typeface="Cambria Math" panose="02040503050406030204" pitchFamily="18" charset="0"/>
                      </a:rPr>
                      <m:t>增长率</m:t>
                    </m:r>
                    <m:r>
                      <a:rPr lang="en-US" altLang="zh-CN" sz="2800" i="1" smtClean="0">
                        <a:latin typeface="Cambria Math" panose="02040503050406030204" pitchFamily="18" charset="0"/>
                        <a:ea typeface="Cambria Math" panose="02040503050406030204" pitchFamily="18" charset="0"/>
                      </a:rPr>
                      <m:t>×</m:t>
                    </m:r>
                    <m:r>
                      <a:rPr lang="en-US" altLang="zh-CN" sz="2800" b="0" i="0" smtClean="0">
                        <a:latin typeface="Cambria Math" panose="02040503050406030204" pitchFamily="18" charset="0"/>
                        <a:ea typeface="Cambria Math" panose="02040503050406030204" pitchFamily="18" charset="0"/>
                      </a:rPr>
                      <m:t>100)</m:t>
                    </m:r>
                  </m:oMath>
                </a14:m>
                <a:r>
                  <a:rPr lang="en-US" altLang="zh-CN" sz="2800" dirty="0"/>
                  <a:t>	</a:t>
                </a:r>
                <a:endParaRPr lang="en-US" altLang="zh-CN" sz="2800" dirty="0">
                  <a:solidFill>
                    <a:srgbClr val="FF0000"/>
                  </a:solidFill>
                </a:endParaRPr>
              </a:p>
              <a:p>
                <a:r>
                  <a:rPr lang="zh-CN" altLang="en-US" sz="2800" b="1" dirty="0"/>
                  <a:t>优点</a:t>
                </a:r>
                <a:r>
                  <a:rPr lang="zh-CN" altLang="en-US" sz="2800" dirty="0"/>
                  <a:t>：①将股价和公司盈利直接联系起来，简单实用；②能综合反映公司成长性（</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 </m:t>
                    </m:r>
                  </m:oMath>
                </a14:m>
                <a:r>
                  <a:rPr lang="zh-CN" altLang="en-US" sz="2800" dirty="0"/>
                  <a:t>）、风险补偿水平（</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 </m:t>
                    </m:r>
                  </m:oMath>
                </a14:m>
                <a:r>
                  <a:rPr lang="zh-CN" altLang="en-US" sz="2800" dirty="0"/>
                  <a:t>）和公司股利政策（</a:t>
                </a:r>
                <a14:m>
                  <m:oMath xmlns:m="http://schemas.openxmlformats.org/officeDocument/2006/math">
                    <m:r>
                      <a:rPr lang="zh-CN" altLang="en-US" sz="2800" i="1" dirty="0">
                        <a:latin typeface="Cambria Math" panose="02040503050406030204" pitchFamily="18" charset="0"/>
                        <a:ea typeface="Cambria Math" panose="02040503050406030204" pitchFamily="18" charset="0"/>
                      </a:rPr>
                      <m:t>股利支付率</m:t>
                    </m:r>
                  </m:oMath>
                </a14:m>
                <a:r>
                  <a:rPr lang="zh-CN" altLang="en-US" sz="2800" dirty="0"/>
                  <a:t>）</a:t>
                </a:r>
                <a:endParaRPr lang="en-US" altLang="zh-CN" sz="2800" dirty="0"/>
              </a:p>
              <a:p>
                <a:r>
                  <a:rPr lang="zh-CN" altLang="en-US" sz="2800" b="1" dirty="0"/>
                  <a:t>缺点</a:t>
                </a:r>
                <a:r>
                  <a:rPr lang="zh-CN" altLang="en-US" sz="2800" dirty="0"/>
                  <a:t>：①</a:t>
                </a:r>
                <a:r>
                  <a:rPr lang="en-US" altLang="zh-CN" sz="2800" b="0" dirty="0">
                    <a:ea typeface="Cambria Math" panose="02040503050406030204" pitchFamily="18" charset="0"/>
                  </a:rPr>
                  <a:t> </a:t>
                </a:r>
                <a14:m>
                  <m:oMath xmlns:m="http://schemas.openxmlformats.org/officeDocument/2006/math">
                    <m:r>
                      <a:rPr lang="en-US" altLang="zh-CN" sz="2800" b="0" i="1" dirty="0" smtClean="0">
                        <a:latin typeface="Cambria Math" panose="02040503050406030204" pitchFamily="18" charset="0"/>
                        <a:ea typeface="Cambria Math" panose="02040503050406030204" pitchFamily="18" charset="0"/>
                      </a:rPr>
                      <m:t>𝐸𝑃𝑆</m:t>
                    </m:r>
                    <m:r>
                      <a:rPr lang="en-US" altLang="zh-CN" sz="2800" b="0" i="0" dirty="0" smtClean="0">
                        <a:latin typeface="Cambria Math" panose="02040503050406030204" pitchFamily="18" charset="0"/>
                        <a:ea typeface="Cambria Math" panose="02040503050406030204" pitchFamily="18" charset="0"/>
                      </a:rPr>
                      <m:t>&lt;0</m:t>
                    </m:r>
                  </m:oMath>
                </a14:m>
                <a:r>
                  <a:rPr lang="zh-CN" altLang="en-US" sz="2800" dirty="0"/>
                  <a:t>，市盈率模型失效；②强周期行业的企业的市盈率波动性较大，而系统性风险往往不易预测；③净利润容易被公司操纵</a:t>
                </a:r>
                <a:endParaRPr lang="en-US" altLang="zh-CN" sz="2800" dirty="0"/>
              </a:p>
            </p:txBody>
          </p:sp>
        </mc:Choice>
        <mc:Fallback xmlns="">
          <p:sp>
            <p:nvSpPr>
              <p:cNvPr id="2" name="文本框 1">
                <a:extLst>
                  <a:ext uri="{FF2B5EF4-FFF2-40B4-BE49-F238E27FC236}">
                    <a16:creationId xmlns:a16="http://schemas.microsoft.com/office/drawing/2014/main" id="{6DBBC403-FDFB-BF02-3A66-B37268D7C394}"/>
                  </a:ext>
                </a:extLst>
              </p:cNvPr>
              <p:cNvSpPr txBox="1">
                <a:spLocks noRot="1" noChangeAspect="1" noMove="1" noResize="1" noEditPoints="1" noAdjustHandles="1" noChangeArrowheads="1" noChangeShapeType="1" noTextEdit="1"/>
              </p:cNvSpPr>
              <p:nvPr/>
            </p:nvSpPr>
            <p:spPr>
              <a:xfrm>
                <a:off x="356098" y="900318"/>
                <a:ext cx="11479804" cy="5308376"/>
              </a:xfrm>
              <a:prstGeom prst="rect">
                <a:avLst/>
              </a:prstGeom>
              <a:blipFill>
                <a:blip r:embed="rId4"/>
                <a:stretch>
                  <a:fillRect l="-1062" b="-2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8226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相对估值法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DBBC403-FDFB-BF02-3A66-B37268D7C394}"/>
                  </a:ext>
                </a:extLst>
              </p:cNvPr>
              <p:cNvSpPr txBox="1"/>
              <p:nvPr/>
            </p:nvSpPr>
            <p:spPr>
              <a:xfrm>
                <a:off x="165848" y="957942"/>
                <a:ext cx="11860305" cy="5312865"/>
              </a:xfrm>
              <a:prstGeom prst="rect">
                <a:avLst/>
              </a:prstGeom>
              <a:noFill/>
            </p:spPr>
            <p:txBody>
              <a:bodyPr wrap="square" rtlCol="0">
                <a:spAutoFit/>
              </a:bodyPr>
              <a:lstStyle/>
              <a:p>
                <a:r>
                  <a:rPr lang="zh-CN" altLang="en-US" sz="2800" b="1" dirty="0"/>
                  <a:t>二、市净率</a:t>
                </a:r>
                <a:r>
                  <a:rPr lang="zh-CN" altLang="en-US" sz="2800" dirty="0"/>
                  <a:t>：</a:t>
                </a:r>
                <a14:m>
                  <m:oMath xmlns:m="http://schemas.openxmlformats.org/officeDocument/2006/math">
                    <m:r>
                      <a:rPr lang="en-US" altLang="zh-CN" sz="2800" i="1" dirty="0" smtClean="0">
                        <a:latin typeface="Cambria Math" panose="02040503050406030204" pitchFamily="18" charset="0"/>
                      </a:rPr>
                      <m:t>𝑃𝐵</m:t>
                    </m:r>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𝑃</m:t>
                            </m:r>
                          </m:e>
                          <m:sub>
                            <m:r>
                              <a:rPr lang="en-US" altLang="zh-CN" sz="2800" b="0" i="1" dirty="0" smtClean="0">
                                <a:latin typeface="Cambria Math" panose="02040503050406030204" pitchFamily="18" charset="0"/>
                              </a:rPr>
                              <m:t>0</m:t>
                            </m:r>
                          </m:sub>
                        </m:sSub>
                      </m:num>
                      <m:den>
                        <m:r>
                          <a:rPr lang="en-US" altLang="zh-CN" sz="2800" b="0" i="1" dirty="0" smtClean="0">
                            <a:latin typeface="Cambria Math" panose="02040503050406030204" pitchFamily="18" charset="0"/>
                          </a:rPr>
                          <m:t>𝐵𝑃𝑆</m:t>
                        </m:r>
                      </m:den>
                    </m:f>
                  </m:oMath>
                </a14:m>
                <a:r>
                  <a:rPr lang="zh-CN" altLang="en-US" sz="2800" dirty="0"/>
                  <a:t>，若</a:t>
                </a:r>
                <a:r>
                  <a:rPr lang="zh-CN" altLang="en-US" sz="2800" dirty="0">
                    <a:solidFill>
                      <a:srgbClr val="FFC000"/>
                    </a:solidFill>
                  </a:rPr>
                  <a:t>满足不变股利增长率</a:t>
                </a:r>
                <a:r>
                  <a:rPr lang="zh-CN" altLang="en-US" sz="2800" dirty="0"/>
                  <a:t>模型：</a:t>
                </a:r>
                <a:endParaRPr lang="en-US" altLang="zh-CN" sz="2800" dirty="0"/>
              </a:p>
              <a:p>
                <a14:m>
                  <m:oMath xmlns:m="http://schemas.openxmlformats.org/officeDocument/2006/math">
                    <m:r>
                      <a:rPr lang="zh-CN" altLang="en-US" sz="2800" i="1" dirty="0" smtClean="0">
                        <a:solidFill>
                          <a:schemeClr val="accent1"/>
                        </a:solidFill>
                        <a:latin typeface="Cambria Math" panose="02040503050406030204" pitchFamily="18" charset="0"/>
                      </a:rPr>
                      <m:t>历史</m:t>
                    </m:r>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𝐵</m:t>
                    </m:r>
                    <m:d>
                      <m:dPr>
                        <m:ctrlPr>
                          <a:rPr lang="en-US" altLang="zh-CN" sz="2800" b="0" i="1" dirty="0" smtClean="0">
                            <a:latin typeface="Cambria Math" panose="02040503050406030204" pitchFamily="18" charset="0"/>
                          </a:rPr>
                        </m:ctrlPr>
                      </m:dPr>
                      <m:e>
                        <m:sSub>
                          <m:sSubPr>
                            <m:ctrlPr>
                              <a:rPr lang="en-US" altLang="zh-CN" sz="2800" i="1" dirty="0" smtClean="0">
                                <a:solidFill>
                                  <a:schemeClr val="accent1"/>
                                </a:solidFill>
                                <a:latin typeface="Cambria Math" panose="02040503050406030204" pitchFamily="18" charset="0"/>
                              </a:rPr>
                            </m:ctrlPr>
                          </m:sSubPr>
                          <m:e>
                            <m:r>
                              <a:rPr lang="en-US" altLang="zh-CN" sz="2800" i="1" dirty="0">
                                <a:solidFill>
                                  <a:schemeClr val="accent1"/>
                                </a:solidFill>
                                <a:latin typeface="Cambria Math" panose="02040503050406030204" pitchFamily="18" charset="0"/>
                              </a:rPr>
                              <m:t>𝑃</m:t>
                            </m:r>
                            <m:r>
                              <a:rPr lang="en-US" altLang="zh-CN" sz="2800" b="0" i="1" dirty="0" smtClean="0">
                                <a:solidFill>
                                  <a:schemeClr val="accent1"/>
                                </a:solidFill>
                                <a:latin typeface="Cambria Math" panose="02040503050406030204" pitchFamily="18" charset="0"/>
                              </a:rPr>
                              <m:t>𝐵</m:t>
                            </m:r>
                          </m:e>
                          <m:sub>
                            <m:r>
                              <a:rPr lang="en-US" altLang="zh-CN" sz="2800" i="1" dirty="0">
                                <a:solidFill>
                                  <a:schemeClr val="accent1"/>
                                </a:solidFill>
                                <a:latin typeface="Cambria Math" panose="02040503050406030204" pitchFamily="18" charset="0"/>
                              </a:rPr>
                              <m:t>0</m:t>
                            </m:r>
                          </m:sub>
                        </m:sSub>
                      </m:e>
                    </m:d>
                    <m:r>
                      <a:rPr lang="en-US" altLang="zh-CN" sz="2800" i="1" dirty="0" smtClean="0">
                        <a:latin typeface="Cambria Math" panose="02040503050406030204" pitchFamily="18" charset="0"/>
                      </a:rPr>
                      <m:t>=</m:t>
                    </m:r>
                    <m:f>
                      <m:fPr>
                        <m:ctrlPr>
                          <a:rPr lang="en-US" altLang="zh-CN" sz="2800" i="1" dirty="0" smtClean="0">
                            <a:solidFill>
                              <a:schemeClr val="tx1"/>
                            </a:solidFill>
                            <a:latin typeface="Cambria Math" panose="02040503050406030204" pitchFamily="18" charset="0"/>
                          </a:rPr>
                        </m:ctrlPr>
                      </m:fPr>
                      <m:num>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𝑃</m:t>
                            </m:r>
                          </m:e>
                          <m:sub>
                            <m:r>
                              <a:rPr lang="en-US" altLang="zh-CN" sz="2800" i="1" dirty="0">
                                <a:solidFill>
                                  <a:schemeClr val="tx1"/>
                                </a:solidFill>
                                <a:latin typeface="Cambria Math" panose="02040503050406030204" pitchFamily="18" charset="0"/>
                              </a:rPr>
                              <m:t>0</m:t>
                            </m:r>
                          </m:sub>
                        </m:sSub>
                      </m:num>
                      <m:den>
                        <m:sSub>
                          <m:sSubPr>
                            <m:ctrlPr>
                              <a:rPr lang="en-US" altLang="zh-CN" sz="2800" i="1" dirty="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𝐵𝑃𝑆</m:t>
                            </m:r>
                          </m:e>
                          <m:sub>
                            <m:r>
                              <a:rPr lang="en-US" altLang="zh-CN" sz="2800" i="1" dirty="0">
                                <a:solidFill>
                                  <a:schemeClr val="tx1"/>
                                </a:solidFill>
                                <a:latin typeface="Cambria Math" panose="02040503050406030204" pitchFamily="18" charset="0"/>
                              </a:rPr>
                              <m:t>0</m:t>
                            </m:r>
                          </m:sub>
                        </m:sSub>
                      </m:den>
                    </m:f>
                  </m:oMath>
                </a14:m>
                <a:r>
                  <a:rPr lang="zh-CN" altLang="en-US" sz="2800" dirty="0"/>
                  <a:t> </a:t>
                </a:r>
                <a14:m>
                  <m:oMath xmlns:m="http://schemas.openxmlformats.org/officeDocument/2006/math">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𝐸𝑃𝑆</m:t>
                            </m:r>
                          </m:e>
                          <m:sub>
                            <m:r>
                              <a:rPr lang="en-US" altLang="zh-CN" sz="2800" b="0" i="1" dirty="0" smtClean="0">
                                <a:latin typeface="Cambria Math" panose="02040503050406030204" pitchFamily="18" charset="0"/>
                                <a:ea typeface="Cambria Math" panose="02040503050406030204" pitchFamily="18" charset="0"/>
                              </a:rPr>
                              <m:t>0</m:t>
                            </m:r>
                          </m:sub>
                        </m:sSub>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m:t>
                        </m:r>
                        <m:r>
                          <a:rPr lang="en-US" altLang="zh-CN" sz="2800" b="0" i="1" dirty="0" smtClean="0">
                            <a:latin typeface="Cambria Math" panose="02040503050406030204" pitchFamily="18" charset="0"/>
                            <a:ea typeface="Cambria Math" panose="02040503050406030204" pitchFamily="18" charset="0"/>
                          </a:rPr>
                          <m:t>𝑔</m:t>
                        </m:r>
                        <m:r>
                          <a:rPr lang="en-US" altLang="zh-CN" sz="2800" b="0" i="1" dirty="0" smtClean="0">
                            <a:latin typeface="Cambria Math" panose="02040503050406030204" pitchFamily="18" charset="0"/>
                            <a:ea typeface="Cambria Math" panose="02040503050406030204" pitchFamily="18" charset="0"/>
                          </a:rPr>
                          <m:t>)×股利支付率</m:t>
                        </m:r>
                      </m:num>
                      <m:den>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𝐵𝑃𝑆</m:t>
                            </m:r>
                          </m:e>
                          <m:sub>
                            <m:r>
                              <a:rPr lang="en-US" altLang="zh-CN" sz="2800" i="1" dirty="0">
                                <a:latin typeface="Cambria Math" panose="02040503050406030204" pitchFamily="18" charset="0"/>
                              </a:rPr>
                              <m:t>0</m:t>
                            </m:r>
                          </m:sub>
                        </m:sSub>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den>
                    </m:f>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𝑅𝑂𝐸</m:t>
                            </m:r>
                          </m:e>
                          <m:sub>
                            <m:r>
                              <a:rPr lang="en-US" altLang="zh-CN" sz="2800" i="1" dirty="0">
                                <a:latin typeface="Cambria Math" panose="02040503050406030204" pitchFamily="18" charset="0"/>
                                <a:ea typeface="Cambria Math" panose="02040503050406030204" pitchFamily="18" charset="0"/>
                              </a:rPr>
                              <m:t>0</m:t>
                            </m:r>
                          </m:sub>
                        </m:sSub>
                        <m:r>
                          <a:rPr lang="en-US" altLang="zh-CN" sz="2800" i="1" dirty="0">
                            <a:latin typeface="Cambria Math" panose="02040503050406030204" pitchFamily="18" charset="0"/>
                            <a:ea typeface="Cambria Math" panose="02040503050406030204" pitchFamily="18" charset="0"/>
                          </a:rPr>
                          <m:t>×(1+</m:t>
                        </m:r>
                        <m:r>
                          <a:rPr lang="en-US" altLang="zh-CN" sz="2800" i="1" dirty="0">
                            <a:latin typeface="Cambria Math" panose="02040503050406030204" pitchFamily="18" charset="0"/>
                            <a:ea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)×股利支付率</m:t>
                        </m:r>
                      </m:num>
                      <m:den>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den>
                    </m:f>
                  </m:oMath>
                </a14:m>
                <a:endParaRPr lang="en-US" altLang="zh-CN" sz="2800" dirty="0"/>
              </a:p>
              <a:p>
                <a:r>
                  <a:rPr lang="zh-CN" altLang="en-US" sz="2800" dirty="0">
                    <a:solidFill>
                      <a:srgbClr val="FF0000"/>
                    </a:solidFill>
                  </a:rPr>
                  <a:t>预期</a:t>
                </a:r>
                <a14:m>
                  <m:oMath xmlns:m="http://schemas.openxmlformats.org/officeDocument/2006/math">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𝐵</m:t>
                    </m:r>
                    <m:d>
                      <m:dPr>
                        <m:ctrlPr>
                          <a:rPr lang="en-US" altLang="zh-CN" sz="2800" b="0" i="1" dirty="0" smtClean="0">
                            <a:latin typeface="Cambria Math" panose="02040503050406030204" pitchFamily="18" charset="0"/>
                          </a:rPr>
                        </m:ctrlPr>
                      </m:dPr>
                      <m:e>
                        <m:sSub>
                          <m:sSubPr>
                            <m:ctrlPr>
                              <a:rPr lang="en-US" altLang="zh-CN" sz="2800" i="1" dirty="0" smtClean="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𝑃</m:t>
                            </m:r>
                            <m:r>
                              <a:rPr lang="en-US" altLang="zh-CN" sz="2800" b="0" i="1" dirty="0" smtClean="0">
                                <a:solidFill>
                                  <a:srgbClr val="FF0000"/>
                                </a:solidFill>
                                <a:latin typeface="Cambria Math" panose="02040503050406030204" pitchFamily="18" charset="0"/>
                              </a:rPr>
                              <m:t>𝐵</m:t>
                            </m:r>
                          </m:e>
                          <m:sub>
                            <m:r>
                              <a:rPr lang="en-US" altLang="zh-CN" sz="2800" b="0" i="1" dirty="0" smtClean="0">
                                <a:solidFill>
                                  <a:srgbClr val="FF0000"/>
                                </a:solidFill>
                                <a:latin typeface="Cambria Math" panose="02040503050406030204" pitchFamily="18" charset="0"/>
                              </a:rPr>
                              <m:t>1</m:t>
                            </m:r>
                          </m:sub>
                        </m:sSub>
                      </m:e>
                    </m:d>
                  </m:oMath>
                </a14:m>
                <a:r>
                  <a:rPr lang="en-US" altLang="zh-CN" sz="2800" dirty="0"/>
                  <a:t> </a:t>
                </a:r>
                <a14:m>
                  <m:oMath xmlns:m="http://schemas.openxmlformats.org/officeDocument/2006/math">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0</m:t>
                            </m:r>
                          </m:sub>
                        </m:sSub>
                      </m:num>
                      <m:den>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𝐵𝑃𝑆</m:t>
                            </m:r>
                          </m:e>
                          <m:sub>
                            <m:r>
                              <a:rPr lang="en-US" altLang="zh-CN" sz="2800" b="0" i="1" dirty="0" smtClean="0">
                                <a:latin typeface="Cambria Math" panose="02040503050406030204" pitchFamily="18" charset="0"/>
                              </a:rPr>
                              <m:t>1</m:t>
                            </m:r>
                          </m:sub>
                        </m:sSub>
                      </m:den>
                    </m:f>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𝑅𝑂𝐸</m:t>
                            </m:r>
                          </m:e>
                          <m:sub>
                            <m:r>
                              <a:rPr lang="en-US" altLang="zh-CN" sz="2800" i="1" dirty="0">
                                <a:latin typeface="Cambria Math" panose="02040503050406030204" pitchFamily="18" charset="0"/>
                                <a:ea typeface="Cambria Math" panose="02040503050406030204" pitchFamily="18" charset="0"/>
                              </a:rPr>
                              <m:t>0</m:t>
                            </m:r>
                          </m:sub>
                        </m:sSub>
                        <m:r>
                          <a:rPr lang="en-US" altLang="zh-CN" sz="2800" i="1" dirty="0">
                            <a:latin typeface="Cambria Math" panose="02040503050406030204" pitchFamily="18" charset="0"/>
                            <a:ea typeface="Cambria Math" panose="02040503050406030204" pitchFamily="18" charset="0"/>
                          </a:rPr>
                          <m:t>×股利支付率</m:t>
                        </m:r>
                      </m:num>
                      <m:den>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den>
                    </m:f>
                  </m:oMath>
                </a14:m>
                <a:endParaRPr lang="en-US" altLang="zh-CN" sz="2800" dirty="0"/>
              </a:p>
              <a:p>
                <a:r>
                  <a:rPr lang="zh-CN" altLang="en-US" sz="2800" b="1" dirty="0"/>
                  <a:t>驱动因素</a:t>
                </a:r>
                <a:r>
                  <a:rPr lang="zh-CN" altLang="en-US" sz="2800" dirty="0"/>
                  <a:t>：</a:t>
                </a:r>
                <a14:m>
                  <m:oMath xmlns:m="http://schemas.openxmlformats.org/officeDocument/2006/math">
                    <m:sSup>
                      <m:sSupPr>
                        <m:ctrlPr>
                          <a:rPr lang="en-US" altLang="zh-CN" sz="2800" i="1" smtClean="0">
                            <a:latin typeface="Cambria Math" panose="02040503050406030204" pitchFamily="18" charset="0"/>
                          </a:rPr>
                        </m:ctrlPr>
                      </m:sSupPr>
                      <m:e>
                        <m:r>
                          <m:rPr>
                            <m:nor/>
                          </m:rPr>
                          <a:rPr lang="zh-CN" altLang="en-US" sz="2800" dirty="0"/>
                          <m:t>股利支付率</m:t>
                        </m:r>
                      </m:e>
                      <m:sup>
                        <m:r>
                          <a:rPr lang="en-US" altLang="zh-CN" sz="2800" b="0" i="1" smtClean="0">
                            <a:solidFill>
                              <a:schemeClr val="accent1"/>
                            </a:solidFill>
                            <a:latin typeface="Cambria Math" panose="02040503050406030204" pitchFamily="18" charset="0"/>
                          </a:rPr>
                          <m:t>1</m:t>
                        </m:r>
                      </m:sup>
                    </m:sSup>
                  </m:oMath>
                </a14:m>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m:rPr>
                            <m:nor/>
                          </m:rPr>
                          <a:rPr lang="zh-CN" altLang="en-US" sz="2800" dirty="0"/>
                          <m:t>股利增长率</m:t>
                        </m:r>
                      </m:e>
                      <m:sup>
                        <m:r>
                          <a:rPr lang="en-US" altLang="zh-CN" sz="2800" b="0" i="1" smtClean="0">
                            <a:solidFill>
                              <a:schemeClr val="accent1"/>
                            </a:solidFill>
                            <a:latin typeface="Cambria Math" panose="02040503050406030204" pitchFamily="18" charset="0"/>
                          </a:rPr>
                          <m:t>2</m:t>
                        </m:r>
                      </m:sup>
                    </m:sSup>
                    <m:r>
                      <a:rPr lang="en-US" altLang="zh-CN" sz="2800" i="1">
                        <a:latin typeface="Cambria Math" panose="02040503050406030204" pitchFamily="18" charset="0"/>
                      </a:rPr>
                      <m:t> </m:t>
                    </m:r>
                  </m:oMath>
                </a14:m>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m:rPr>
                            <m:nor/>
                          </m:rPr>
                          <a:rPr lang="zh-CN" altLang="en-US" sz="2800" dirty="0"/>
                          <m:t>股权资本成本</m:t>
                        </m:r>
                      </m:e>
                      <m:sup>
                        <m:r>
                          <a:rPr lang="en-US" altLang="zh-CN" sz="2800" b="0" i="1" smtClean="0">
                            <a:solidFill>
                              <a:schemeClr val="accent1"/>
                            </a:solidFill>
                            <a:latin typeface="Cambria Math" panose="02040503050406030204" pitchFamily="18" charset="0"/>
                          </a:rPr>
                          <m:t>3</m:t>
                        </m:r>
                      </m:sup>
                    </m:sSup>
                    <m:r>
                      <a:rPr lang="en-US" altLang="zh-CN" sz="2800" i="1">
                        <a:latin typeface="Cambria Math" panose="02040503050406030204" pitchFamily="18" charset="0"/>
                      </a:rPr>
                      <m:t> </m:t>
                    </m:r>
                  </m:oMath>
                </a14:m>
                <a:r>
                  <a:rPr lang="zh-CN" altLang="en-US" sz="2800" dirty="0"/>
                  <a:t>、</a:t>
                </a:r>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zh-CN" altLang="en-US" sz="2800" i="1" smtClean="0">
                            <a:solidFill>
                              <a:srgbClr val="FF0000"/>
                            </a:solidFill>
                            <a:latin typeface="Cambria Math" panose="02040503050406030204" pitchFamily="18" charset="0"/>
                          </a:rPr>
                          <m:t>净资产收益率</m:t>
                        </m:r>
                      </m:e>
                      <m:sup>
                        <m:r>
                          <a:rPr lang="en-US" altLang="zh-CN" sz="2800" b="0" i="1" smtClean="0">
                            <a:solidFill>
                              <a:schemeClr val="accent1"/>
                            </a:solidFill>
                            <a:latin typeface="Cambria Math" panose="02040503050406030204" pitchFamily="18" charset="0"/>
                          </a:rPr>
                          <m:t>4</m:t>
                        </m:r>
                      </m:sup>
                    </m:sSup>
                    <m:r>
                      <a:rPr lang="en-US" altLang="zh-CN" sz="2800" i="1">
                        <a:latin typeface="Cambria Math" panose="02040503050406030204" pitchFamily="18" charset="0"/>
                      </a:rPr>
                      <m:t> </m:t>
                    </m:r>
                  </m:oMath>
                </a14:m>
                <a:r>
                  <a:rPr lang="zh-CN" altLang="en-US" sz="2800" dirty="0"/>
                  <a:t>，只有这四个因素类似才会有相似的市净率。</a:t>
                </a:r>
                <a:endParaRPr lang="en-US" altLang="zh-CN" sz="2800" dirty="0"/>
              </a:p>
              <a:p>
                <a:r>
                  <a:rPr lang="zh-CN" altLang="en-US" sz="2800" b="1" dirty="0"/>
                  <a:t>修正的市净率</a:t>
                </a:r>
                <a14:m>
                  <m:oMath xmlns:m="http://schemas.openxmlformats.org/officeDocument/2006/math">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实际市净率</m:t>
                    </m:r>
                    <m:r>
                      <a:rPr lang="en-US" altLang="zh-CN" sz="2800" i="1" dirty="0" smtClean="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预期</m:t>
                    </m:r>
                    <m:r>
                      <a:rPr lang="en-US" altLang="zh-CN" sz="2800" b="0" i="1" dirty="0" smtClean="0">
                        <a:latin typeface="Cambria Math" panose="02040503050406030204" pitchFamily="18" charset="0"/>
                        <a:ea typeface="Cambria Math" panose="02040503050406030204" pitchFamily="18" charset="0"/>
                      </a:rPr>
                      <m:t>𝑅𝑂𝐸</m:t>
                    </m:r>
                    <m:r>
                      <a:rPr lang="en-US" altLang="zh-CN" sz="2800" b="0" i="1" dirty="0" smtClean="0">
                        <a:latin typeface="Cambria Math" panose="02040503050406030204" pitchFamily="18" charset="0"/>
                        <a:ea typeface="Cambria Math" panose="02040503050406030204" pitchFamily="18" charset="0"/>
                      </a:rPr>
                      <m:t>×100</m:t>
                    </m:r>
                    <m:r>
                      <a:rPr lang="en-US" altLang="zh-CN" sz="2800" b="0" i="0" dirty="0" smtClean="0">
                        <a:latin typeface="Cambria Math" panose="02040503050406030204" pitchFamily="18" charset="0"/>
                        <a:ea typeface="Cambria Math" panose="02040503050406030204" pitchFamily="18" charset="0"/>
                      </a:rPr>
                      <m:t>)</m:t>
                    </m:r>
                  </m:oMath>
                </a14:m>
                <a:endParaRPr lang="en-US" altLang="zh-CN" sz="2800" dirty="0"/>
              </a:p>
              <a:p>
                <a:r>
                  <a:rPr lang="zh-CN" altLang="en-US" sz="2800" b="1" dirty="0"/>
                  <a:t>优点</a:t>
                </a:r>
                <a:r>
                  <a:rPr lang="zh-CN" altLang="en-US" sz="2800" dirty="0"/>
                  <a:t>：①适用于极易通过资产重置来复制盈利的企业；②可以对亏损的企业进行估值；③净资产相比于净利润稳定，不易出现较大波动</a:t>
                </a:r>
                <a:endParaRPr lang="en-US" altLang="zh-CN" sz="2800" dirty="0"/>
              </a:p>
              <a:p>
                <a:r>
                  <a:rPr lang="zh-CN" altLang="en-US" sz="2800" b="1" dirty="0"/>
                  <a:t>缺点</a:t>
                </a:r>
                <a:r>
                  <a:rPr lang="zh-CN" altLang="en-US" sz="2800" dirty="0"/>
                  <a:t>：①净资产受到受到公司会计政策的影响较大，缺乏可比性；②对于垄断性行业或高科技产业，很难通过资产重置来复制盈利</a:t>
                </a:r>
              </a:p>
            </p:txBody>
          </p:sp>
        </mc:Choice>
        <mc:Fallback xmlns="">
          <p:sp>
            <p:nvSpPr>
              <p:cNvPr id="2" name="文本框 1">
                <a:extLst>
                  <a:ext uri="{FF2B5EF4-FFF2-40B4-BE49-F238E27FC236}">
                    <a16:creationId xmlns:a16="http://schemas.microsoft.com/office/drawing/2014/main" id="{6DBBC403-FDFB-BF02-3A66-B37268D7C394}"/>
                  </a:ext>
                </a:extLst>
              </p:cNvPr>
              <p:cNvSpPr txBox="1">
                <a:spLocks noRot="1" noChangeAspect="1" noMove="1" noResize="1" noEditPoints="1" noAdjustHandles="1" noChangeArrowheads="1" noChangeShapeType="1" noTextEdit="1"/>
              </p:cNvSpPr>
              <p:nvPr/>
            </p:nvSpPr>
            <p:spPr>
              <a:xfrm>
                <a:off x="165848" y="957942"/>
                <a:ext cx="11860305" cy="5312865"/>
              </a:xfrm>
              <a:prstGeom prst="rect">
                <a:avLst/>
              </a:prstGeom>
              <a:blipFill>
                <a:blip r:embed="rId4"/>
                <a:stretch>
                  <a:fillRect l="-1028" r="-4060" b="-2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2319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相对估值法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DBBC403-FDFB-BF02-3A66-B37268D7C394}"/>
                  </a:ext>
                </a:extLst>
              </p:cNvPr>
              <p:cNvSpPr txBox="1"/>
              <p:nvPr/>
            </p:nvSpPr>
            <p:spPr>
              <a:xfrm>
                <a:off x="582751" y="716360"/>
                <a:ext cx="11420944" cy="5954451"/>
              </a:xfrm>
              <a:prstGeom prst="rect">
                <a:avLst/>
              </a:prstGeom>
              <a:noFill/>
            </p:spPr>
            <p:txBody>
              <a:bodyPr wrap="square" rtlCol="0">
                <a:spAutoFit/>
              </a:bodyPr>
              <a:lstStyle/>
              <a:p>
                <a:r>
                  <a:rPr lang="zh-CN" altLang="en-US" sz="2800" b="1" dirty="0"/>
                  <a:t>三、市销率</a:t>
                </a:r>
                <a:r>
                  <a:rPr lang="zh-CN" altLang="en-US" sz="2800" dirty="0"/>
                  <a:t>：</a:t>
                </a:r>
                <a:r>
                  <a:rPr lang="en-US" altLang="zh-CN" sz="2800" dirty="0"/>
                  <a:t> </a:t>
                </a:r>
                <a14:m>
                  <m:oMath xmlns:m="http://schemas.openxmlformats.org/officeDocument/2006/math">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𝑆</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每股</m:t>
                        </m:r>
                        <m:r>
                          <a:rPr lang="zh-CN" altLang="en-US" sz="2800" i="1" dirty="0" smtClean="0">
                            <a:latin typeface="Cambria Math" panose="02040503050406030204" pitchFamily="18" charset="0"/>
                          </a:rPr>
                          <m:t>价格</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𝑃</m:t>
                            </m:r>
                          </m:e>
                          <m:sub>
                            <m:r>
                              <a:rPr lang="en-US" altLang="zh-CN" sz="2800" b="0" i="1" dirty="0" smtClean="0">
                                <a:latin typeface="Cambria Math" panose="02040503050406030204" pitchFamily="18" charset="0"/>
                              </a:rPr>
                              <m:t>0</m:t>
                            </m:r>
                          </m:sub>
                        </m:sSub>
                        <m:r>
                          <a:rPr lang="en-US" altLang="zh-CN" sz="2800" b="0" i="1" dirty="0" smtClean="0">
                            <a:latin typeface="Cambria Math" panose="02040503050406030204" pitchFamily="18" charset="0"/>
                          </a:rPr>
                          <m:t>)</m:t>
                        </m:r>
                      </m:num>
                      <m:den>
                        <m:r>
                          <a:rPr lang="zh-CN" altLang="en-US" sz="2800" i="1" dirty="0">
                            <a:latin typeface="Cambria Math" panose="02040503050406030204" pitchFamily="18" charset="0"/>
                          </a:rPr>
                          <m:t>每股</m:t>
                        </m:r>
                        <m:r>
                          <a:rPr lang="zh-CN" altLang="en-US" sz="2800" i="1" dirty="0" smtClean="0">
                            <a:latin typeface="Cambria Math" panose="02040503050406030204" pitchFamily="18" charset="0"/>
                          </a:rPr>
                          <m:t>销售额</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𝑆𝑃𝑆</m:t>
                        </m:r>
                        <m:r>
                          <a:rPr lang="en-US" altLang="zh-CN" sz="2800" b="0" i="1" dirty="0" smtClean="0">
                            <a:latin typeface="Cambria Math" panose="02040503050406030204" pitchFamily="18" charset="0"/>
                          </a:rPr>
                          <m:t>)</m:t>
                        </m:r>
                      </m:den>
                    </m:f>
                  </m:oMath>
                </a14:m>
                <a:endParaRPr lang="en-US" altLang="zh-CN" sz="2800" dirty="0"/>
              </a:p>
              <a:p>
                <a14:m>
                  <m:oMath xmlns:m="http://schemas.openxmlformats.org/officeDocument/2006/math">
                    <m:r>
                      <a:rPr lang="zh-CN" altLang="en-US" sz="2800" i="1" dirty="0" smtClean="0">
                        <a:solidFill>
                          <a:schemeClr val="accent1"/>
                        </a:solidFill>
                        <a:latin typeface="Cambria Math" panose="02040503050406030204" pitchFamily="18" charset="0"/>
                      </a:rPr>
                      <m:t>历史</m:t>
                    </m:r>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𝑆</m:t>
                    </m:r>
                    <m:d>
                      <m:dPr>
                        <m:ctrlPr>
                          <a:rPr lang="en-US" altLang="zh-CN" sz="2800" b="0" i="1" dirty="0" smtClean="0">
                            <a:latin typeface="Cambria Math" panose="02040503050406030204" pitchFamily="18" charset="0"/>
                          </a:rPr>
                        </m:ctrlPr>
                      </m:dPr>
                      <m:e>
                        <m:sSub>
                          <m:sSubPr>
                            <m:ctrlPr>
                              <a:rPr lang="en-US" altLang="zh-CN" sz="2800" i="1" dirty="0" smtClean="0">
                                <a:solidFill>
                                  <a:schemeClr val="accent1"/>
                                </a:solidFill>
                                <a:latin typeface="Cambria Math" panose="02040503050406030204" pitchFamily="18" charset="0"/>
                              </a:rPr>
                            </m:ctrlPr>
                          </m:sSubPr>
                          <m:e>
                            <m:r>
                              <a:rPr lang="en-US" altLang="zh-CN" sz="2800" i="1" dirty="0">
                                <a:solidFill>
                                  <a:schemeClr val="accent1"/>
                                </a:solidFill>
                                <a:latin typeface="Cambria Math" panose="02040503050406030204" pitchFamily="18" charset="0"/>
                              </a:rPr>
                              <m:t>𝑃</m:t>
                            </m:r>
                            <m:r>
                              <a:rPr lang="en-US" altLang="zh-CN" sz="2800" b="0" i="1" dirty="0" smtClean="0">
                                <a:solidFill>
                                  <a:schemeClr val="accent1"/>
                                </a:solidFill>
                                <a:latin typeface="Cambria Math" panose="02040503050406030204" pitchFamily="18" charset="0"/>
                              </a:rPr>
                              <m:t>𝑆</m:t>
                            </m:r>
                          </m:e>
                          <m:sub>
                            <m:r>
                              <a:rPr lang="en-US" altLang="zh-CN" sz="2800" i="1" dirty="0">
                                <a:solidFill>
                                  <a:schemeClr val="accent1"/>
                                </a:solidFill>
                                <a:latin typeface="Cambria Math" panose="02040503050406030204" pitchFamily="18" charset="0"/>
                              </a:rPr>
                              <m:t>0</m:t>
                            </m:r>
                          </m:sub>
                        </m:sSub>
                      </m:e>
                    </m:d>
                    <m:r>
                      <a:rPr lang="en-US" altLang="zh-CN" sz="2800" i="1" dirty="0" smtClean="0">
                        <a:latin typeface="Cambria Math" panose="02040503050406030204" pitchFamily="18" charset="0"/>
                      </a:rPr>
                      <m:t>=</m:t>
                    </m:r>
                    <m:f>
                      <m:fPr>
                        <m:ctrlPr>
                          <a:rPr lang="en-US" altLang="zh-CN" sz="2800" i="1" dirty="0" smtClean="0">
                            <a:solidFill>
                              <a:schemeClr val="tx1"/>
                            </a:solidFill>
                            <a:latin typeface="Cambria Math" panose="02040503050406030204" pitchFamily="18" charset="0"/>
                          </a:rPr>
                        </m:ctrlPr>
                      </m:fPr>
                      <m:num>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𝑃</m:t>
                            </m:r>
                          </m:e>
                          <m:sub>
                            <m:r>
                              <a:rPr lang="en-US" altLang="zh-CN" sz="2800" i="1" dirty="0">
                                <a:solidFill>
                                  <a:schemeClr val="tx1"/>
                                </a:solidFill>
                                <a:latin typeface="Cambria Math" panose="02040503050406030204" pitchFamily="18" charset="0"/>
                              </a:rPr>
                              <m:t>0</m:t>
                            </m:r>
                          </m:sub>
                        </m:sSub>
                      </m:num>
                      <m:den>
                        <m:sSub>
                          <m:sSubPr>
                            <m:ctrlPr>
                              <a:rPr lang="en-US" altLang="zh-CN" sz="2800" i="1" dirty="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𝑆𝑃𝑆</m:t>
                            </m:r>
                          </m:e>
                          <m:sub>
                            <m:r>
                              <a:rPr lang="en-US" altLang="zh-CN" sz="2800" i="1" dirty="0">
                                <a:solidFill>
                                  <a:schemeClr val="tx1"/>
                                </a:solidFill>
                                <a:latin typeface="Cambria Math" panose="02040503050406030204" pitchFamily="18" charset="0"/>
                              </a:rPr>
                              <m:t>0</m:t>
                            </m:r>
                          </m:sub>
                        </m:sSub>
                      </m:den>
                    </m:f>
                  </m:oMath>
                </a14:m>
                <a:r>
                  <a:rPr lang="zh-CN" altLang="en-US" sz="2800" dirty="0"/>
                  <a:t> </a:t>
                </a:r>
                <a14:m>
                  <m:oMath xmlns:m="http://schemas.openxmlformats.org/officeDocument/2006/math">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𝐸𝑃𝑆</m:t>
                            </m:r>
                          </m:e>
                          <m:sub>
                            <m:r>
                              <a:rPr lang="en-US" altLang="zh-CN" sz="2800" b="0" i="1" dirty="0" smtClean="0">
                                <a:latin typeface="Cambria Math" panose="02040503050406030204" pitchFamily="18" charset="0"/>
                                <a:ea typeface="Cambria Math" panose="02040503050406030204" pitchFamily="18" charset="0"/>
                              </a:rPr>
                              <m:t>0</m:t>
                            </m:r>
                          </m:sub>
                        </m:sSub>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m:t>
                        </m:r>
                        <m:r>
                          <a:rPr lang="en-US" altLang="zh-CN" sz="2800" b="0" i="1" dirty="0" smtClean="0">
                            <a:latin typeface="Cambria Math" panose="02040503050406030204" pitchFamily="18" charset="0"/>
                            <a:ea typeface="Cambria Math" panose="02040503050406030204" pitchFamily="18" charset="0"/>
                          </a:rPr>
                          <m:t>𝑔</m:t>
                        </m:r>
                        <m:r>
                          <a:rPr lang="en-US" altLang="zh-CN" sz="2800" b="0" i="1" dirty="0" smtClean="0">
                            <a:latin typeface="Cambria Math" panose="02040503050406030204" pitchFamily="18" charset="0"/>
                            <a:ea typeface="Cambria Math" panose="02040503050406030204" pitchFamily="18" charset="0"/>
                          </a:rPr>
                          <m:t>)×股利支付率</m:t>
                        </m:r>
                      </m:num>
                      <m:den>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𝑆</m:t>
                            </m:r>
                            <m:r>
                              <a:rPr lang="en-US" altLang="zh-CN" sz="2800" i="1" dirty="0">
                                <a:latin typeface="Cambria Math" panose="02040503050406030204" pitchFamily="18" charset="0"/>
                              </a:rPr>
                              <m:t>𝑃𝑆</m:t>
                            </m:r>
                          </m:e>
                          <m:sub>
                            <m:r>
                              <a:rPr lang="en-US" altLang="zh-CN" sz="2800" i="1" dirty="0">
                                <a:latin typeface="Cambria Math" panose="02040503050406030204" pitchFamily="18" charset="0"/>
                              </a:rPr>
                              <m:t>0</m:t>
                            </m:r>
                          </m:sub>
                        </m:sSub>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den>
                    </m:f>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𝑁𝑃𝑀</m:t>
                            </m:r>
                          </m:e>
                          <m:sub>
                            <m:r>
                              <a:rPr lang="en-US" altLang="zh-CN" sz="2800" i="1" dirty="0">
                                <a:latin typeface="Cambria Math" panose="02040503050406030204" pitchFamily="18" charset="0"/>
                                <a:ea typeface="Cambria Math" panose="02040503050406030204" pitchFamily="18" charset="0"/>
                              </a:rPr>
                              <m:t>0</m:t>
                            </m:r>
                          </m:sub>
                        </m:sSub>
                        <m:r>
                          <a:rPr lang="en-US" altLang="zh-CN" sz="2800" i="1" dirty="0">
                            <a:latin typeface="Cambria Math" panose="02040503050406030204" pitchFamily="18" charset="0"/>
                            <a:ea typeface="Cambria Math" panose="02040503050406030204" pitchFamily="18" charset="0"/>
                          </a:rPr>
                          <m:t>×(1+</m:t>
                        </m:r>
                        <m:r>
                          <a:rPr lang="en-US" altLang="zh-CN" sz="2800" i="1" dirty="0">
                            <a:latin typeface="Cambria Math" panose="02040503050406030204" pitchFamily="18" charset="0"/>
                            <a:ea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)×股利支付率</m:t>
                        </m:r>
                      </m:num>
                      <m:den>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den>
                    </m:f>
                  </m:oMath>
                </a14:m>
                <a:endParaRPr lang="en-US" altLang="zh-CN" sz="2800" dirty="0"/>
              </a:p>
              <a:p>
                <a:r>
                  <a:rPr lang="zh-CN" altLang="en-US" sz="2800" dirty="0">
                    <a:solidFill>
                      <a:srgbClr val="FF0000"/>
                    </a:solidFill>
                  </a:rPr>
                  <a:t>预期</a:t>
                </a:r>
                <a14:m>
                  <m:oMath xmlns:m="http://schemas.openxmlformats.org/officeDocument/2006/math">
                    <m:r>
                      <a:rPr lang="en-US" altLang="zh-CN" sz="2800" i="1" dirty="0" smtClean="0">
                        <a:latin typeface="Cambria Math" panose="02040503050406030204" pitchFamily="18" charset="0"/>
                      </a:rPr>
                      <m:t>𝑃</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𝑆</m:t>
                    </m:r>
                    <m:d>
                      <m:dPr>
                        <m:ctrlPr>
                          <a:rPr lang="en-US" altLang="zh-CN" sz="2800" b="0" i="1" dirty="0" smtClean="0">
                            <a:latin typeface="Cambria Math" panose="02040503050406030204" pitchFamily="18" charset="0"/>
                          </a:rPr>
                        </m:ctrlPr>
                      </m:dPr>
                      <m:e>
                        <m:sSub>
                          <m:sSubPr>
                            <m:ctrlPr>
                              <a:rPr lang="en-US" altLang="zh-CN" sz="2800" i="1" dirty="0" smtClean="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𝑃</m:t>
                            </m:r>
                            <m:r>
                              <a:rPr lang="en-US" altLang="zh-CN" sz="2800" b="0" i="1" dirty="0" smtClean="0">
                                <a:solidFill>
                                  <a:srgbClr val="FF0000"/>
                                </a:solidFill>
                                <a:latin typeface="Cambria Math" panose="02040503050406030204" pitchFamily="18" charset="0"/>
                              </a:rPr>
                              <m:t>𝑆</m:t>
                            </m:r>
                          </m:e>
                          <m:sub>
                            <m:r>
                              <a:rPr lang="en-US" altLang="zh-CN" sz="2800" b="0" i="1" dirty="0" smtClean="0">
                                <a:solidFill>
                                  <a:srgbClr val="FF0000"/>
                                </a:solidFill>
                                <a:latin typeface="Cambria Math" panose="02040503050406030204" pitchFamily="18" charset="0"/>
                              </a:rPr>
                              <m:t>1</m:t>
                            </m:r>
                          </m:sub>
                        </m:sSub>
                      </m:e>
                    </m:d>
                  </m:oMath>
                </a14:m>
                <a:r>
                  <a:rPr lang="en-US" altLang="zh-CN" sz="2800" dirty="0"/>
                  <a:t> </a:t>
                </a:r>
                <a14:m>
                  <m:oMath xmlns:m="http://schemas.openxmlformats.org/officeDocument/2006/math">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0</m:t>
                            </m:r>
                          </m:sub>
                        </m:sSub>
                      </m:num>
                      <m:den>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𝑆</m:t>
                            </m:r>
                            <m:r>
                              <a:rPr lang="en-US" altLang="zh-CN" sz="2800" i="1" dirty="0">
                                <a:latin typeface="Cambria Math" panose="02040503050406030204" pitchFamily="18" charset="0"/>
                              </a:rPr>
                              <m:t>𝑃𝑆</m:t>
                            </m:r>
                          </m:e>
                          <m:sub>
                            <m:r>
                              <a:rPr lang="en-US" altLang="zh-CN" sz="2800" b="0" i="1" dirty="0" smtClean="0">
                                <a:latin typeface="Cambria Math" panose="02040503050406030204" pitchFamily="18" charset="0"/>
                              </a:rPr>
                              <m:t>1</m:t>
                            </m:r>
                          </m:sub>
                        </m:sSub>
                      </m:den>
                    </m:f>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𝑁𝑃𝑀</m:t>
                            </m:r>
                          </m:e>
                          <m:sub>
                            <m:r>
                              <a:rPr lang="en-US" altLang="zh-CN" sz="2800" i="1" dirty="0">
                                <a:latin typeface="Cambria Math" panose="02040503050406030204" pitchFamily="18" charset="0"/>
                                <a:ea typeface="Cambria Math" panose="02040503050406030204" pitchFamily="18" charset="0"/>
                              </a:rPr>
                              <m:t>0</m:t>
                            </m:r>
                          </m:sub>
                        </m:sSub>
                        <m:r>
                          <a:rPr lang="en-US" altLang="zh-CN" sz="2800" i="1" dirty="0">
                            <a:latin typeface="Cambria Math" panose="02040503050406030204" pitchFamily="18" charset="0"/>
                            <a:ea typeface="Cambria Math" panose="02040503050406030204" pitchFamily="18" charset="0"/>
                          </a:rPr>
                          <m:t>×股利支付率</m:t>
                        </m:r>
                      </m:num>
                      <m:den>
                        <m:r>
                          <a:rPr lang="en-US" altLang="zh-CN" sz="2800" i="1" dirty="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r>
                          <a:rPr lang="en-US" altLang="zh-CN" sz="2800" i="1" dirty="0">
                            <a:latin typeface="Cambria Math" panose="02040503050406030204" pitchFamily="18" charset="0"/>
                            <a:ea typeface="Cambria Math" panose="02040503050406030204" pitchFamily="18" charset="0"/>
                          </a:rPr>
                          <m:t>)</m:t>
                        </m:r>
                      </m:den>
                    </m:f>
                  </m:oMath>
                </a14:m>
                <a:r>
                  <a:rPr lang="zh-CN" altLang="en-US" sz="2800" dirty="0"/>
                  <a:t>，</a:t>
                </a:r>
                <a:r>
                  <a:rPr lang="en-US" altLang="zh-CN" sz="2800" dirty="0">
                    <a:ea typeface="Cambria Math" panose="02040503050406030204" pitchFamily="18" charset="0"/>
                  </a:rPr>
                  <a:t> </a:t>
                </a:r>
                <a14:m>
                  <m:oMath xmlns:m="http://schemas.openxmlformats.org/officeDocument/2006/math">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𝑁𝑃𝑀</m:t>
                        </m:r>
                      </m:e>
                      <m:sub>
                        <m:r>
                          <a:rPr lang="en-US" altLang="zh-CN" sz="2800" i="1" dirty="0">
                            <a:latin typeface="Cambria Math" panose="02040503050406030204" pitchFamily="18" charset="0"/>
                            <a:ea typeface="Cambria Math" panose="02040503050406030204" pitchFamily="18" charset="0"/>
                          </a:rPr>
                          <m:t>0</m:t>
                        </m:r>
                      </m:sub>
                    </m:sSub>
                  </m:oMath>
                </a14:m>
                <a:r>
                  <a:rPr lang="zh-CN" altLang="en-US" sz="2800" dirty="0"/>
                  <a:t>为销售净利润率</a:t>
                </a:r>
                <a:endParaRPr lang="en-US" altLang="zh-CN" sz="2800" dirty="0"/>
              </a:p>
              <a:p>
                <a:r>
                  <a:rPr lang="zh-CN" altLang="en-US" sz="2800" b="1" dirty="0"/>
                  <a:t>驱动因素</a:t>
                </a:r>
                <a:r>
                  <a:rPr lang="zh-CN" altLang="en-US" sz="2800" dirty="0"/>
                  <a:t>：</a:t>
                </a:r>
                <a14:m>
                  <m:oMath xmlns:m="http://schemas.openxmlformats.org/officeDocument/2006/math">
                    <m:sSup>
                      <m:sSupPr>
                        <m:ctrlPr>
                          <a:rPr lang="en-US" altLang="zh-CN" sz="2800" i="1" smtClean="0">
                            <a:latin typeface="Cambria Math" panose="02040503050406030204" pitchFamily="18" charset="0"/>
                          </a:rPr>
                        </m:ctrlPr>
                      </m:sSupPr>
                      <m:e>
                        <m:r>
                          <m:rPr>
                            <m:nor/>
                          </m:rPr>
                          <a:rPr lang="zh-CN" altLang="en-US" sz="2800" dirty="0"/>
                          <m:t>股利支付率</m:t>
                        </m:r>
                      </m:e>
                      <m:sup>
                        <m:r>
                          <a:rPr lang="en-US" altLang="zh-CN" sz="2800" b="0" i="1" smtClean="0">
                            <a:solidFill>
                              <a:schemeClr val="accent1"/>
                            </a:solidFill>
                            <a:latin typeface="Cambria Math" panose="02040503050406030204" pitchFamily="18" charset="0"/>
                          </a:rPr>
                          <m:t>1</m:t>
                        </m:r>
                      </m:sup>
                    </m:sSup>
                  </m:oMath>
                </a14:m>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m:rPr>
                            <m:nor/>
                          </m:rPr>
                          <a:rPr lang="zh-CN" altLang="en-US" sz="2800" dirty="0"/>
                          <m:t>股利增长率</m:t>
                        </m:r>
                      </m:e>
                      <m:sup>
                        <m:r>
                          <a:rPr lang="en-US" altLang="zh-CN" sz="2800" b="0" i="1" smtClean="0">
                            <a:solidFill>
                              <a:schemeClr val="accent1"/>
                            </a:solidFill>
                            <a:latin typeface="Cambria Math" panose="02040503050406030204" pitchFamily="18" charset="0"/>
                          </a:rPr>
                          <m:t>2</m:t>
                        </m:r>
                      </m:sup>
                    </m:sSup>
                    <m:r>
                      <a:rPr lang="en-US" altLang="zh-CN" sz="2800" i="1">
                        <a:latin typeface="Cambria Math" panose="02040503050406030204" pitchFamily="18" charset="0"/>
                      </a:rPr>
                      <m:t> </m:t>
                    </m:r>
                  </m:oMath>
                </a14:m>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m:rPr>
                            <m:nor/>
                          </m:rPr>
                          <a:rPr lang="zh-CN" altLang="en-US" sz="2800" dirty="0"/>
                          <m:t>股权资本成本</m:t>
                        </m:r>
                      </m:e>
                      <m:sup>
                        <m:r>
                          <a:rPr lang="en-US" altLang="zh-CN" sz="2800" b="0" i="1" smtClean="0">
                            <a:solidFill>
                              <a:schemeClr val="accent1"/>
                            </a:solidFill>
                            <a:latin typeface="Cambria Math" panose="02040503050406030204" pitchFamily="18" charset="0"/>
                          </a:rPr>
                          <m:t>3</m:t>
                        </m:r>
                      </m:sup>
                    </m:sSup>
                    <m:r>
                      <a:rPr lang="en-US" altLang="zh-CN" sz="2800" i="1">
                        <a:latin typeface="Cambria Math" panose="02040503050406030204" pitchFamily="18" charset="0"/>
                      </a:rPr>
                      <m:t> </m:t>
                    </m:r>
                  </m:oMath>
                </a14:m>
                <a:r>
                  <a:rPr lang="zh-CN" altLang="en-US" sz="2800" dirty="0"/>
                  <a:t>、</a:t>
                </a:r>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zh-CN" altLang="en-US" sz="2800" i="1" smtClean="0">
                            <a:solidFill>
                              <a:srgbClr val="FF0000"/>
                            </a:solidFill>
                            <a:latin typeface="Cambria Math" panose="02040503050406030204" pitchFamily="18" charset="0"/>
                          </a:rPr>
                          <m:t>销售</m:t>
                        </m:r>
                        <m:r>
                          <a:rPr lang="zh-CN" altLang="en-US" sz="2800" i="1">
                            <a:solidFill>
                              <a:srgbClr val="FF0000"/>
                            </a:solidFill>
                            <a:latin typeface="Cambria Math" panose="02040503050406030204" pitchFamily="18" charset="0"/>
                          </a:rPr>
                          <m:t>净利润率</m:t>
                        </m:r>
                      </m:e>
                      <m:sup>
                        <m:r>
                          <a:rPr lang="en-US" altLang="zh-CN" sz="2800" b="0" i="1" smtClean="0">
                            <a:solidFill>
                              <a:schemeClr val="accent1"/>
                            </a:solidFill>
                            <a:latin typeface="Cambria Math" panose="02040503050406030204" pitchFamily="18" charset="0"/>
                          </a:rPr>
                          <m:t>4</m:t>
                        </m:r>
                      </m:sup>
                    </m:sSup>
                    <m:r>
                      <a:rPr lang="en-US" altLang="zh-CN" sz="2800" i="1">
                        <a:latin typeface="Cambria Math" panose="02040503050406030204" pitchFamily="18" charset="0"/>
                      </a:rPr>
                      <m:t> </m:t>
                    </m:r>
                  </m:oMath>
                </a14:m>
                <a:r>
                  <a:rPr lang="zh-CN" altLang="en-US" sz="2800" dirty="0"/>
                  <a:t>，只有这四个因素类似才会有相似的市净率。</a:t>
                </a:r>
                <a:endParaRPr lang="en-US" altLang="zh-CN" sz="2800" dirty="0"/>
              </a:p>
              <a:p>
                <a:r>
                  <a:rPr lang="zh-CN" altLang="en-US" sz="2800" b="1" dirty="0"/>
                  <a:t>修正的市销率</a:t>
                </a:r>
                <a14:m>
                  <m:oMath xmlns:m="http://schemas.openxmlformats.org/officeDocument/2006/math">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实际市</m:t>
                    </m:r>
                    <m:r>
                      <a:rPr lang="zh-CN" altLang="en-US" sz="2800" i="1" dirty="0">
                        <a:latin typeface="Cambria Math" panose="02040503050406030204" pitchFamily="18" charset="0"/>
                      </a:rPr>
                      <m:t>销</m:t>
                    </m:r>
                    <m:r>
                      <a:rPr lang="zh-CN" altLang="en-US" sz="2800" i="1" dirty="0" smtClean="0">
                        <a:latin typeface="Cambria Math" panose="02040503050406030204" pitchFamily="18" charset="0"/>
                      </a:rPr>
                      <m:t>率</m:t>
                    </m:r>
                    <m:r>
                      <a:rPr lang="en-US" altLang="zh-CN" sz="2800" i="1" dirty="0" smtClean="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预期</m:t>
                    </m:r>
                    <m:r>
                      <a:rPr lang="en-US" altLang="zh-CN" sz="2800" b="0" i="1" dirty="0" smtClean="0">
                        <a:latin typeface="Cambria Math" panose="02040503050406030204" pitchFamily="18" charset="0"/>
                        <a:ea typeface="Cambria Math" panose="02040503050406030204" pitchFamily="18" charset="0"/>
                      </a:rPr>
                      <m:t>𝑁𝑃𝑀</m:t>
                    </m:r>
                    <m:r>
                      <a:rPr lang="en-US" altLang="zh-CN" sz="2800" b="0" i="1" dirty="0" smtClean="0">
                        <a:latin typeface="Cambria Math" panose="02040503050406030204" pitchFamily="18" charset="0"/>
                        <a:ea typeface="Cambria Math" panose="02040503050406030204" pitchFamily="18" charset="0"/>
                      </a:rPr>
                      <m:t>×100</m:t>
                    </m:r>
                    <m:r>
                      <a:rPr lang="en-US" altLang="zh-CN" sz="2800" b="0" i="0" dirty="0" smtClean="0">
                        <a:latin typeface="Cambria Math" panose="02040503050406030204" pitchFamily="18" charset="0"/>
                        <a:ea typeface="Cambria Math" panose="02040503050406030204" pitchFamily="18" charset="0"/>
                      </a:rPr>
                      <m:t>)</m:t>
                    </m:r>
                  </m:oMath>
                </a14:m>
                <a:endParaRPr lang="en-US" altLang="zh-CN" sz="2800" dirty="0"/>
              </a:p>
              <a:p>
                <a:r>
                  <a:rPr lang="zh-CN" altLang="en-US" sz="2800" b="1" dirty="0"/>
                  <a:t>优点</a:t>
                </a:r>
                <a:r>
                  <a:rPr lang="zh-CN" altLang="en-US" sz="2800" dirty="0"/>
                  <a:t>：①企业销售收入处于利润表的最顶端，不易操纵；②企业销售收入对于企业价格政策、经营战略等的变化较为敏感；③企业亏损或资不抵债时，市销率仍然适用</a:t>
                </a:r>
                <a:endParaRPr lang="en-US" altLang="zh-CN" sz="2800" dirty="0"/>
              </a:p>
              <a:p>
                <a:r>
                  <a:rPr lang="zh-CN" altLang="en-US" sz="2800" b="1" dirty="0"/>
                  <a:t>缺点</a:t>
                </a:r>
                <a:r>
                  <a:rPr lang="zh-CN" altLang="en-US" sz="2800" dirty="0"/>
                  <a:t>：①无法反映企业成本的变化</a:t>
                </a:r>
                <a:r>
                  <a:rPr lang="en-US" altLang="zh-CN" sz="2800" dirty="0"/>
                  <a:t>(</a:t>
                </a:r>
                <a:r>
                  <a:rPr lang="zh-CN" altLang="en-US" sz="2800" dirty="0"/>
                  <a:t>成本控制能力</a:t>
                </a:r>
                <a:r>
                  <a:rPr lang="en-US" altLang="zh-CN" sz="2800" dirty="0"/>
                  <a:t>)</a:t>
                </a:r>
                <a:r>
                  <a:rPr lang="zh-CN" altLang="en-US" sz="2800" dirty="0"/>
                  <a:t>；②强周期性行业的企业销售收入波动性大，与市盈率类似均易受到系统性风险的影响</a:t>
                </a:r>
                <a:endParaRPr lang="en-US" altLang="zh-CN" sz="2800" dirty="0"/>
              </a:p>
            </p:txBody>
          </p:sp>
        </mc:Choice>
        <mc:Fallback xmlns="">
          <p:sp>
            <p:nvSpPr>
              <p:cNvPr id="2" name="文本框 1">
                <a:extLst>
                  <a:ext uri="{FF2B5EF4-FFF2-40B4-BE49-F238E27FC236}">
                    <a16:creationId xmlns:a16="http://schemas.microsoft.com/office/drawing/2014/main" id="{6DBBC403-FDFB-BF02-3A66-B37268D7C394}"/>
                  </a:ext>
                </a:extLst>
              </p:cNvPr>
              <p:cNvSpPr txBox="1">
                <a:spLocks noRot="1" noChangeAspect="1" noMove="1" noResize="1" noEditPoints="1" noAdjustHandles="1" noChangeArrowheads="1" noChangeShapeType="1" noTextEdit="1"/>
              </p:cNvSpPr>
              <p:nvPr/>
            </p:nvSpPr>
            <p:spPr>
              <a:xfrm>
                <a:off x="582751" y="716360"/>
                <a:ext cx="11420944" cy="5954451"/>
              </a:xfrm>
              <a:prstGeom prst="rect">
                <a:avLst/>
              </a:prstGeom>
              <a:blipFill>
                <a:blip r:embed="rId4"/>
                <a:stretch>
                  <a:fillRect l="-1121" r="-747" b="-1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331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相对估值法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DBBC403-FDFB-BF02-3A66-B37268D7C394}"/>
                  </a:ext>
                </a:extLst>
              </p:cNvPr>
              <p:cNvSpPr txBox="1"/>
              <p:nvPr/>
            </p:nvSpPr>
            <p:spPr>
              <a:xfrm>
                <a:off x="474134" y="1037887"/>
                <a:ext cx="11243732" cy="3811428"/>
              </a:xfrm>
              <a:prstGeom prst="rect">
                <a:avLst/>
              </a:prstGeom>
              <a:noFill/>
            </p:spPr>
            <p:txBody>
              <a:bodyPr wrap="square" rtlCol="0">
                <a:spAutoFit/>
              </a:bodyPr>
              <a:lstStyle/>
              <a:p>
                <a:pPr algn="l"/>
                <a:r>
                  <a:rPr lang="zh-CN" altLang="en-US" sz="2800" b="1" dirty="0"/>
                  <a:t>四、企业价值乘数</a:t>
                </a:r>
                <a:r>
                  <a:rPr lang="zh-CN" altLang="en-US" sz="2800" dirty="0"/>
                  <a:t>：</a:t>
                </a:r>
                <a14:m>
                  <m:oMath xmlns:m="http://schemas.openxmlformats.org/officeDocument/2006/math">
                    <m:r>
                      <a:rPr lang="zh-CN" altLang="en-US" sz="2800" i="1" dirty="0" smtClean="0">
                        <a:latin typeface="Cambria Math" panose="02040503050406030204" pitchFamily="18" charset="0"/>
                      </a:rPr>
                      <m:t>企业价值</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𝐸𝐵𝐼𝑇𝐷𝐴</m:t>
                    </m:r>
                    <m:r>
                      <a:rPr lang="zh-CN" altLang="en-US" sz="2800" i="1" dirty="0" smtClean="0">
                        <a:latin typeface="Cambria Math" panose="02040503050406030204" pitchFamily="18" charset="0"/>
                      </a:rPr>
                      <m:t>乘数</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𝑉</m:t>
                            </m:r>
                          </m:e>
                          <m:sub>
                            <m:r>
                              <a:rPr lang="en-US" altLang="zh-CN" sz="2800" b="0" i="1" dirty="0" smtClean="0">
                                <a:latin typeface="Cambria Math" panose="02040503050406030204" pitchFamily="18" charset="0"/>
                              </a:rPr>
                              <m:t>0</m:t>
                            </m:r>
                          </m:sub>
                        </m:sSub>
                      </m:num>
                      <m:den>
                        <m:sSub>
                          <m:sSubPr>
                            <m:ctrlPr>
                              <a:rPr lang="en-US" altLang="zh-CN" sz="2800" b="0" i="1" dirty="0" smtClean="0">
                                <a:latin typeface="Cambria Math" panose="02040503050406030204" pitchFamily="18" charset="0"/>
                              </a:rPr>
                            </m:ctrlPr>
                          </m:sSubPr>
                          <m:e>
                            <m:r>
                              <a:rPr lang="en-US" altLang="zh-CN" sz="2800" i="1" dirty="0">
                                <a:latin typeface="Cambria Math" panose="02040503050406030204" pitchFamily="18" charset="0"/>
                              </a:rPr>
                              <m:t>𝐸𝐵𝐼𝑇𝐷𝐴</m:t>
                            </m:r>
                          </m:e>
                          <m:sub>
                            <m:r>
                              <a:rPr lang="en-US" altLang="zh-CN" sz="2800" b="0" i="1" dirty="0" smtClean="0">
                                <a:latin typeface="Cambria Math" panose="02040503050406030204" pitchFamily="18" charset="0"/>
                              </a:rPr>
                              <m:t>1</m:t>
                            </m:r>
                          </m:sub>
                        </m:sSub>
                      </m:den>
                    </m:f>
                  </m:oMath>
                </a14:m>
                <a:endParaRPr lang="en-US" altLang="zh-CN" sz="2800" dirty="0"/>
              </a:p>
              <a:p>
                <a:r>
                  <a:rPr lang="en-US" altLang="zh-CN" sz="2800" dirty="0"/>
                  <a:t>    </a:t>
                </a:r>
                <a:r>
                  <a:rPr lang="zh-CN" altLang="en-US" sz="2800" dirty="0"/>
                  <a:t>若期望</a:t>
                </a:r>
                <a14:m>
                  <m:oMath xmlns:m="http://schemas.openxmlformats.org/officeDocument/2006/math">
                    <m:r>
                      <a:rPr lang="en-US" altLang="zh-CN" sz="2800" i="1" dirty="0" smtClean="0">
                        <a:solidFill>
                          <a:srgbClr val="FFC000"/>
                        </a:solidFill>
                        <a:latin typeface="Cambria Math" panose="02040503050406030204" pitchFamily="18" charset="0"/>
                      </a:rPr>
                      <m:t>𝐹𝐶𝐹</m:t>
                    </m:r>
                  </m:oMath>
                </a14:m>
                <a:r>
                  <a:rPr lang="zh-CN" altLang="en-US" sz="2800" dirty="0">
                    <a:solidFill>
                      <a:srgbClr val="FFC000"/>
                    </a:solidFill>
                  </a:rPr>
                  <a:t>的增长率维持不变</a:t>
                </a:r>
                <a:r>
                  <a:rPr lang="zh-CN" altLang="en-US" sz="2800" dirty="0"/>
                  <a:t>，则</a:t>
                </a:r>
                <a14:m>
                  <m:oMath xmlns:m="http://schemas.openxmlformats.org/officeDocument/2006/math">
                    <m:f>
                      <m:fPr>
                        <m:ctrlPr>
                          <a:rPr lang="en-US" altLang="zh-CN" sz="2800" i="1" dirty="0">
                            <a:latin typeface="Cambria Math" panose="02040503050406030204" pitchFamily="18" charset="0"/>
                          </a:rPr>
                        </m:ctrlPr>
                      </m:fPr>
                      <m:num>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𝑉</m:t>
                            </m:r>
                          </m:e>
                          <m:sub>
                            <m:r>
                              <a:rPr lang="en-US" altLang="zh-CN" sz="2800" i="1" dirty="0">
                                <a:latin typeface="Cambria Math" panose="02040503050406030204" pitchFamily="18" charset="0"/>
                              </a:rPr>
                              <m:t>0</m:t>
                            </m:r>
                          </m:sub>
                        </m:sSub>
                      </m:num>
                      <m:den>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𝐸𝐵𝐼𝑇𝐷𝐴</m:t>
                            </m:r>
                          </m:e>
                          <m:sub>
                            <m:r>
                              <a:rPr lang="en-US" altLang="zh-CN" sz="2800" i="1" dirty="0">
                                <a:latin typeface="Cambria Math" panose="02040503050406030204" pitchFamily="18" charset="0"/>
                              </a:rPr>
                              <m:t>1</m:t>
                            </m:r>
                          </m:sub>
                        </m:sSub>
                      </m:den>
                    </m:f>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𝐹𝐶𝐹</m:t>
                                </m:r>
                              </m:e>
                              <m:sub>
                                <m:r>
                                  <a:rPr lang="en-US" altLang="zh-CN" sz="2800" i="1" dirty="0">
                                    <a:latin typeface="Cambria Math" panose="02040503050406030204" pitchFamily="18" charset="0"/>
                                    <a:ea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𝑤𝑎𝑐𝑐</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den>
                        </m:f>
                        <m:r>
                          <a:rPr lang="en-US" altLang="zh-CN" sz="2800" b="0" i="1" dirty="0" smtClean="0">
                            <a:latin typeface="Cambria Math" panose="02040503050406030204" pitchFamily="18" charset="0"/>
                          </a:rPr>
                          <m:t>)</m:t>
                        </m:r>
                      </m:num>
                      <m:den>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𝐸𝐵𝐼𝑇𝐷𝐴</m:t>
                            </m:r>
                          </m:e>
                          <m:sub>
                            <m:r>
                              <a:rPr lang="en-US" altLang="zh-CN" sz="2800" i="1" dirty="0">
                                <a:latin typeface="Cambria Math" panose="02040503050406030204" pitchFamily="18" charset="0"/>
                              </a:rPr>
                              <m:t>1</m:t>
                            </m:r>
                          </m:sub>
                        </m:sSub>
                      </m:den>
                    </m:f>
                  </m:oMath>
                </a14:m>
                <a:endParaRPr lang="en-US" altLang="zh-CN" sz="2800" dirty="0"/>
              </a:p>
              <a:p>
                <a:r>
                  <a:rPr lang="zh-CN" altLang="en-US" sz="2800" b="1" dirty="0"/>
                  <a:t>优点</a:t>
                </a:r>
                <a:r>
                  <a:rPr lang="zh-CN" altLang="en-US" sz="2800" dirty="0"/>
                  <a:t>：①</a:t>
                </a:r>
                <a:r>
                  <a:rPr lang="zh-CN" altLang="en-US" sz="2800" i="0" dirty="0">
                    <a:solidFill>
                      <a:srgbClr val="33353C"/>
                    </a:solidFill>
                    <a:effectLst/>
                    <a:latin typeface="Biaodian Pro Sans GB"/>
                  </a:rPr>
                  <a:t>不受公司折旧摊销规则的影响，也不太受到公司资本结构（负债杠杆比例）的影响，</a:t>
                </a:r>
                <a:r>
                  <a:rPr lang="en-US" altLang="zh-CN" sz="2800" i="0" dirty="0">
                    <a:solidFill>
                      <a:srgbClr val="33353C"/>
                    </a:solidFill>
                    <a:effectLst/>
                    <a:latin typeface="Biaodian Pro Sans GB"/>
                  </a:rPr>
                  <a:t>EBITDA</a:t>
                </a:r>
                <a:r>
                  <a:rPr lang="zh-CN" altLang="en-US" sz="2800" i="0" dirty="0">
                    <a:solidFill>
                      <a:srgbClr val="33353C"/>
                    </a:solidFill>
                    <a:effectLst/>
                    <a:latin typeface="Biaodian Pro Sans GB"/>
                  </a:rPr>
                  <a:t>比诸如净利之类的指标更加能够体现公司营运状况，因此适用于</a:t>
                </a:r>
                <a:r>
                  <a:rPr lang="zh-CN" altLang="en-US" sz="2800" b="0" i="0" dirty="0">
                    <a:solidFill>
                      <a:schemeClr val="accent1"/>
                    </a:solidFill>
                    <a:effectLst/>
                    <a:latin typeface="PingFang SC"/>
                  </a:rPr>
                  <a:t>财务杠杆差异较大</a:t>
                </a:r>
                <a:r>
                  <a:rPr lang="zh-CN" altLang="en-US" sz="2800" b="0" i="0" dirty="0">
                    <a:solidFill>
                      <a:srgbClr val="191919"/>
                    </a:solidFill>
                    <a:effectLst/>
                    <a:latin typeface="PingFang SC"/>
                  </a:rPr>
                  <a:t>、</a:t>
                </a:r>
                <a:r>
                  <a:rPr lang="zh-CN" altLang="en-US" sz="2800" b="0" i="0" dirty="0">
                    <a:solidFill>
                      <a:schemeClr val="accent1"/>
                    </a:solidFill>
                    <a:effectLst/>
                    <a:latin typeface="PingFang SC"/>
                  </a:rPr>
                  <a:t>重资产高折旧</a:t>
                </a:r>
                <a:r>
                  <a:rPr lang="zh-CN" altLang="en-US" sz="2800" b="0" i="0" dirty="0">
                    <a:effectLst/>
                    <a:latin typeface="PingFang SC"/>
                  </a:rPr>
                  <a:t>的公司；②</a:t>
                </a:r>
                <a:r>
                  <a:rPr lang="en-US" altLang="zh-CN" sz="2800" dirty="0"/>
                  <a:t> </a:t>
                </a:r>
                <a14:m>
                  <m:oMath xmlns:m="http://schemas.openxmlformats.org/officeDocument/2006/math">
                    <m:r>
                      <a:rPr lang="en-US" altLang="zh-CN" sz="2800" i="1" dirty="0">
                        <a:latin typeface="Cambria Math" panose="02040503050406030204" pitchFamily="18" charset="0"/>
                      </a:rPr>
                      <m:t>𝐸𝐵𝐼𝑇𝐷𝐴</m:t>
                    </m:r>
                  </m:oMath>
                </a14:m>
                <a:r>
                  <a:rPr lang="zh-CN" altLang="en-US" sz="2800" dirty="0"/>
                  <a:t>通常为正数</a:t>
                </a:r>
                <a:br>
                  <a:rPr lang="zh-CN" altLang="en-US" sz="2800" dirty="0"/>
                </a:br>
                <a:r>
                  <a:rPr lang="zh-CN" altLang="en-US" sz="2800" b="1" dirty="0"/>
                  <a:t>缺点</a:t>
                </a:r>
                <a:r>
                  <a:rPr lang="zh-CN" altLang="en-US" sz="2800" dirty="0"/>
                  <a:t>：计算处理比较麻烦</a:t>
                </a:r>
                <a:endParaRPr lang="en-US" altLang="zh-CN" sz="2800" dirty="0"/>
              </a:p>
            </p:txBody>
          </p:sp>
        </mc:Choice>
        <mc:Fallback xmlns="">
          <p:sp>
            <p:nvSpPr>
              <p:cNvPr id="2" name="文本框 1">
                <a:extLst>
                  <a:ext uri="{FF2B5EF4-FFF2-40B4-BE49-F238E27FC236}">
                    <a16:creationId xmlns:a16="http://schemas.microsoft.com/office/drawing/2014/main" id="{6DBBC403-FDFB-BF02-3A66-B37268D7C394}"/>
                  </a:ext>
                </a:extLst>
              </p:cNvPr>
              <p:cNvSpPr txBox="1">
                <a:spLocks noRot="1" noChangeAspect="1" noMove="1" noResize="1" noEditPoints="1" noAdjustHandles="1" noChangeArrowheads="1" noChangeShapeType="1" noTextEdit="1"/>
              </p:cNvSpPr>
              <p:nvPr/>
            </p:nvSpPr>
            <p:spPr>
              <a:xfrm>
                <a:off x="474134" y="1037887"/>
                <a:ext cx="11243732" cy="3811428"/>
              </a:xfrm>
              <a:prstGeom prst="rect">
                <a:avLst/>
              </a:prstGeom>
              <a:blipFill>
                <a:blip r:embed="rId4"/>
                <a:stretch>
                  <a:fillRect l="-1139" r="-488" b="-35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2624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有效市场假说</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AEA6962-2139-16CC-56DB-0AB081BE3F81}"/>
                  </a:ext>
                </a:extLst>
              </p:cNvPr>
              <p:cNvSpPr txBox="1"/>
              <p:nvPr/>
            </p:nvSpPr>
            <p:spPr>
              <a:xfrm>
                <a:off x="657167" y="2521059"/>
                <a:ext cx="10877667" cy="1815882"/>
              </a:xfrm>
              <a:prstGeom prst="rect">
                <a:avLst/>
              </a:prstGeom>
              <a:noFill/>
            </p:spPr>
            <p:txBody>
              <a:bodyPr wrap="square" rtlCol="0">
                <a:spAutoFit/>
              </a:bodyPr>
              <a:lstStyle/>
              <a:p>
                <a:pPr algn="l"/>
                <a:r>
                  <a:rPr lang="zh-CN" altLang="en-US" sz="2800" b="1" dirty="0"/>
                  <a:t>有效市场假说</a:t>
                </a:r>
                <a:r>
                  <a:rPr lang="zh-CN" altLang="en-US" sz="2800" dirty="0"/>
                  <a:t>：投资者之间的竞争会消除所有</a:t>
                </a:r>
                <a14:m>
                  <m:oMath xmlns:m="http://schemas.openxmlformats.org/officeDocument/2006/math">
                    <m:r>
                      <a:rPr lang="en-US" altLang="zh-CN" sz="2800" i="1" dirty="0" smtClean="0">
                        <a:latin typeface="Cambria Math" panose="02040503050406030204" pitchFamily="18" charset="0"/>
                      </a:rPr>
                      <m:t>𝑁𝑃𝑉</m:t>
                    </m:r>
                    <m:r>
                      <a:rPr lang="zh-CN" altLang="en-US" sz="2800" i="1" dirty="0" smtClean="0">
                        <a:latin typeface="Cambria Math" panose="02040503050406030204" pitchFamily="18" charset="0"/>
                      </a:rPr>
                      <m:t>＞</m:t>
                    </m:r>
                    <m:r>
                      <a:rPr lang="en-US" altLang="zh-CN" sz="2800" i="1" dirty="0" smtClean="0">
                        <a:latin typeface="Cambria Math" panose="02040503050406030204" pitchFamily="18" charset="0"/>
                      </a:rPr>
                      <m:t>0</m:t>
                    </m:r>
                  </m:oMath>
                </a14:m>
                <a:r>
                  <a:rPr lang="zh-CN" altLang="en-US" sz="2800" dirty="0"/>
                  <a:t>的投资机会。</a:t>
                </a:r>
                <a:endParaRPr lang="en-US" altLang="zh-CN" sz="2800" dirty="0"/>
              </a:p>
              <a:p>
                <a:pPr algn="l"/>
                <a:endParaRPr lang="en-US" altLang="zh-CN" sz="2800" dirty="0"/>
              </a:p>
              <a:p>
                <a:pPr algn="l"/>
                <a:r>
                  <a:rPr lang="zh-CN" altLang="en-US" sz="2800" b="1" dirty="0"/>
                  <a:t>公开、易判断</a:t>
                </a:r>
                <a:r>
                  <a:rPr lang="zh-CN" altLang="en-US" sz="2800" dirty="0"/>
                  <a:t>的信息：证券价格瞬间调整，有效市场假说成立。</a:t>
                </a:r>
                <a:endParaRPr lang="en-US" altLang="zh-CN" sz="2800" dirty="0"/>
              </a:p>
              <a:p>
                <a:pPr algn="l"/>
                <a:r>
                  <a:rPr lang="zh-CN" altLang="en-US" sz="2800" b="1" dirty="0"/>
                  <a:t>私密、难判断</a:t>
                </a:r>
                <a:r>
                  <a:rPr lang="zh-CN" altLang="en-US" sz="2800" dirty="0"/>
                  <a:t>的信息：少数投资者会利用这些信息套利。</a:t>
                </a:r>
              </a:p>
            </p:txBody>
          </p:sp>
        </mc:Choice>
        <mc:Fallback xmlns="">
          <p:sp>
            <p:nvSpPr>
              <p:cNvPr id="2" name="文本框 1">
                <a:extLst>
                  <a:ext uri="{FF2B5EF4-FFF2-40B4-BE49-F238E27FC236}">
                    <a16:creationId xmlns:a16="http://schemas.microsoft.com/office/drawing/2014/main" id="{CAEA6962-2139-16CC-56DB-0AB081BE3F81}"/>
                  </a:ext>
                </a:extLst>
              </p:cNvPr>
              <p:cNvSpPr txBox="1">
                <a:spLocks noRot="1" noChangeAspect="1" noMove="1" noResize="1" noEditPoints="1" noAdjustHandles="1" noChangeArrowheads="1" noChangeShapeType="1" noTextEdit="1"/>
              </p:cNvSpPr>
              <p:nvPr/>
            </p:nvSpPr>
            <p:spPr>
              <a:xfrm>
                <a:off x="657167" y="2521059"/>
                <a:ext cx="10877667" cy="1815882"/>
              </a:xfrm>
              <a:prstGeom prst="rect">
                <a:avLst/>
              </a:prstGeom>
              <a:blipFill>
                <a:blip r:embed="rId4"/>
                <a:stretch>
                  <a:fillRect l="-1177" t="-3704" b="-8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26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35671" y="3930223"/>
            <a:ext cx="572065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资本市场与风险定价</a:t>
            </a:r>
          </a:p>
        </p:txBody>
      </p:sp>
    </p:spTree>
    <p:extLst>
      <p:ext uri="{BB962C8B-B14F-4D97-AF65-F5344CB8AC3E}">
        <p14:creationId xmlns:p14="http://schemas.microsoft.com/office/powerpoint/2010/main" val="80504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5"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回报率</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FE3131-4C8A-BFEF-FFFB-6C7CFBFFCAA6}"/>
                  </a:ext>
                </a:extLst>
              </p:cNvPr>
              <p:cNvSpPr txBox="1"/>
              <p:nvPr/>
            </p:nvSpPr>
            <p:spPr>
              <a:xfrm>
                <a:off x="21324" y="886496"/>
                <a:ext cx="12149353" cy="5575309"/>
              </a:xfrm>
              <a:prstGeom prst="rect">
                <a:avLst/>
              </a:prstGeom>
              <a:noFill/>
            </p:spPr>
            <p:txBody>
              <a:bodyPr wrap="square" rtlCol="0">
                <a:spAutoFit/>
              </a:bodyPr>
              <a:lstStyle/>
              <a:p>
                <a:r>
                  <a:rPr lang="zh-CN" altLang="en-US" sz="2800" b="1" dirty="0"/>
                  <a:t>期望回报率</a:t>
                </a:r>
                <a14:m>
                  <m:oMath xmlns:m="http://schemas.openxmlformats.org/officeDocument/2006/math">
                    <m:r>
                      <a:rPr lang="zh-CN" altLang="en-US" sz="2800" b="0" i="1" dirty="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𝑖</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e>
                    </m:nary>
                  </m:oMath>
                </a14:m>
                <a:endParaRPr lang="en-US" altLang="zh-CN" sz="2800" dirty="0"/>
              </a:p>
              <a:p>
                <a:pPr algn="l"/>
                <a:endParaRPr lang="en-US" altLang="zh-CN" sz="1400" dirty="0"/>
              </a:p>
              <a:p>
                <a:r>
                  <a:rPr lang="zh-CN" altLang="en-US" sz="2800" b="1" dirty="0"/>
                  <a:t>方差</a:t>
                </a:r>
                <a:r>
                  <a:rPr lang="zh-CN" altLang="en-US" sz="2800" dirty="0"/>
                  <a:t>：</a:t>
                </a:r>
                <a14:m>
                  <m:oMath xmlns:m="http://schemas.openxmlformats.org/officeDocument/2006/math">
                    <m:r>
                      <a:rPr lang="en-US" altLang="zh-CN" sz="2800" b="0" i="1" smtClean="0">
                        <a:latin typeface="Cambria Math" panose="02040503050406030204" pitchFamily="18" charset="0"/>
                      </a:rPr>
                      <m:t>𝑉𝑎𝑟</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i="1">
                        <a:latin typeface="Cambria Math" panose="02040503050406030204" pitchFamily="18" charset="0"/>
                      </a:rPr>
                      <m:t>=</m:t>
                    </m:r>
                    <m:r>
                      <a:rPr lang="en-US" altLang="zh-CN" sz="2800" i="1">
                        <a:latin typeface="Cambria Math" panose="02040503050406030204" pitchFamily="18" charset="0"/>
                      </a:rPr>
                      <m:t>𝐸</m:t>
                    </m:r>
                    <m:d>
                      <m:dPr>
                        <m:begChr m:val="["/>
                        <m:endChr m:val="]"/>
                        <m:ctrlPr>
                          <a:rPr lang="en-US" altLang="zh-CN" sz="2800" b="0" i="1" smtClean="0">
                            <a:latin typeface="Cambria Math" panose="02040503050406030204" pitchFamily="18" charset="0"/>
                          </a:rPr>
                        </m:ctrlPr>
                      </m:dPr>
                      <m:e>
                        <m:sSup>
                          <m:sSupPr>
                            <m:ctrlPr>
                              <a:rPr lang="en-US" altLang="zh-CN" sz="2800" i="1" smtClean="0">
                                <a:latin typeface="Cambria Math" panose="02040503050406030204" pitchFamily="18" charset="0"/>
                              </a:rPr>
                            </m:ctrlPr>
                          </m:sSupPr>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e>
                                </m:d>
                              </m:e>
                            </m:d>
                            <m:r>
                              <m:rPr>
                                <m:nor/>
                              </m:rPr>
                              <a:rPr lang="en-US" altLang="zh-CN" sz="2800" dirty="0"/>
                              <m:t> </m:t>
                            </m:r>
                          </m:e>
                          <m:sup>
                            <m:r>
                              <a:rPr lang="en-US" altLang="zh-CN" sz="2800" b="0" i="1" smtClean="0">
                                <a:latin typeface="Cambria Math" panose="02040503050406030204" pitchFamily="18" charset="0"/>
                              </a:rPr>
                              <m:t>2</m:t>
                            </m:r>
                          </m:sup>
                        </m:sSup>
                      </m:e>
                    </m:d>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𝑖</m:t>
                            </m:r>
                          </m:sub>
                        </m:sSub>
                        <m:r>
                          <a:rPr lang="en-US" altLang="zh-CN" sz="2800" i="1" smtClean="0">
                            <a:latin typeface="Cambria Math" panose="02040503050406030204" pitchFamily="18" charset="0"/>
                            <a:ea typeface="Cambria Math" panose="02040503050406030204" pitchFamily="18" charset="0"/>
                          </a:rPr>
                          <m:t>×</m:t>
                        </m:r>
                      </m:e>
                    </m:nary>
                    <m:sSup>
                      <m:sSupPr>
                        <m:ctrlPr>
                          <a:rPr lang="en-US" altLang="zh-CN" sz="2800" i="1" smtClean="0">
                            <a:latin typeface="Cambria Math" panose="02040503050406030204" pitchFamily="18" charset="0"/>
                          </a:rPr>
                        </m:ctrlPr>
                      </m:sSup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e>
                        </m:d>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oMath>
                </a14:m>
                <a:endParaRPr lang="en-US" altLang="zh-CN" sz="2800" dirty="0"/>
              </a:p>
              <a:p>
                <a:endParaRPr lang="en-US" altLang="zh-CN" sz="1400" dirty="0"/>
              </a:p>
              <a:p>
                <a:r>
                  <a:rPr lang="zh-CN" altLang="en-US" sz="2800" b="1" dirty="0"/>
                  <a:t>标准差</a:t>
                </a:r>
                <a:r>
                  <a:rPr lang="zh-CN" altLang="en-US" sz="2800" dirty="0"/>
                  <a:t>：</a:t>
                </a:r>
                <a:r>
                  <a:rPr lang="en-US" altLang="zh-CN" sz="2800" b="0" dirty="0"/>
                  <a:t> </a:t>
                </a:r>
                <a14:m>
                  <m:oMath xmlns:m="http://schemas.openxmlformats.org/officeDocument/2006/math">
                    <m:r>
                      <a:rPr lang="en-US" altLang="zh-CN" sz="2800" b="0" i="1" smtClean="0">
                        <a:latin typeface="Cambria Math" panose="02040503050406030204" pitchFamily="18" charset="0"/>
                      </a:rPr>
                      <m:t>𝑆𝐷</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e>
                        </m:d>
                      </m:e>
                    </m:rad>
                  </m:oMath>
                </a14:m>
                <a:endParaRPr lang="en-US" altLang="zh-CN" sz="2800" dirty="0"/>
              </a:p>
              <a:p>
                <a:endParaRPr lang="en-US" altLang="zh-CN" sz="1400" dirty="0"/>
              </a:p>
              <a:p>
                <a:r>
                  <a:rPr lang="zh-CN" altLang="en-US" sz="2800" dirty="0"/>
                  <a:t>证券的</a:t>
                </a:r>
                <a:r>
                  <a:rPr lang="zh-CN" altLang="en-US" sz="2800" b="1" dirty="0"/>
                  <a:t>年均回报率</a:t>
                </a:r>
                <a:r>
                  <a:rPr lang="zh-CN" altLang="en-US" sz="2800" dirty="0"/>
                  <a:t>：</a:t>
                </a:r>
                <a14:m>
                  <m:oMath xmlns:m="http://schemas.openxmlformats.org/officeDocument/2006/math">
                    <m:bar>
                      <m:barPr>
                        <m:pos m:val="top"/>
                        <m:ctrlPr>
                          <a:rPr lang="en-US" altLang="zh-CN" sz="2800" i="1" smtClean="0">
                            <a:latin typeface="Cambria Math" panose="02040503050406030204" pitchFamily="18" charset="0"/>
                          </a:rPr>
                        </m:ctrlPr>
                      </m:barPr>
                      <m:e>
                        <m:r>
                          <a:rPr lang="en-US" altLang="zh-CN" sz="2800" b="0" i="1" smtClean="0">
                            <a:latin typeface="Cambria Math" panose="02040503050406030204" pitchFamily="18" charset="0"/>
                          </a:rPr>
                          <m:t>𝑟</m:t>
                        </m:r>
                      </m:e>
                    </m:ba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𝑇</m:t>
                        </m:r>
                      </m:den>
                    </m:f>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𝑇</m:t>
                        </m:r>
                      </m:den>
                    </m:f>
                    <m:nary>
                      <m:naryPr>
                        <m:chr m:val="∑"/>
                        <m:ctrlPr>
                          <a:rPr lang="en-US" altLang="zh-CN" sz="280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𝑖</m:t>
                            </m:r>
                          </m:sub>
                        </m:sSub>
                      </m:e>
                    </m:nary>
                  </m:oMath>
                </a14:m>
                <a:endParaRPr lang="en-US" altLang="zh-CN" sz="2800" dirty="0"/>
              </a:p>
              <a:p>
                <a:endParaRPr lang="en-US" altLang="zh-CN" sz="1400" dirty="0"/>
              </a:p>
              <a:p>
                <a:r>
                  <a:rPr lang="zh-CN" altLang="en-US" sz="2800" dirty="0"/>
                  <a:t>利用实际回报率</a:t>
                </a:r>
                <a:r>
                  <a:rPr lang="zh-CN" altLang="en-US" sz="2800" b="1" dirty="0"/>
                  <a:t>估计方差</a:t>
                </a:r>
                <a:r>
                  <a:rPr lang="zh-CN" altLang="en-US" sz="2800" dirty="0"/>
                  <a:t>：</a:t>
                </a:r>
                <a14:m>
                  <m:oMath xmlns:m="http://schemas.openxmlformats.org/officeDocument/2006/math">
                    <m:r>
                      <a:rPr lang="en-US" altLang="zh-CN" sz="2800" b="0" i="1" smtClean="0">
                        <a:latin typeface="Cambria Math" panose="02040503050406030204" pitchFamily="18" charset="0"/>
                      </a:rPr>
                      <m:t>𝑉𝑎𝑟</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i="1">
                        <a:latin typeface="Cambria Math" panose="02040503050406030204" pitchFamily="18" charset="0"/>
                      </a:rPr>
                      <m:t>=</m:t>
                    </m:r>
                  </m:oMath>
                </a14:m>
                <a:r>
                  <a:rPr lang="en-US" altLang="zh-CN" sz="2800" dirty="0"/>
                  <a:t> </a:t>
                </a:r>
                <a14:m>
                  <m:oMath xmlns:m="http://schemas.openxmlformats.org/officeDocument/2006/math">
                    <m:f>
                      <m:fPr>
                        <m:ctrlPr>
                          <a:rPr lang="en-US" altLang="zh-CN" sz="2800" i="1"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𝑇</m:t>
                        </m:r>
                        <m:r>
                          <a:rPr lang="en-US" altLang="zh-CN" sz="2800" i="1">
                            <a:solidFill>
                              <a:srgbClr val="FF0000"/>
                            </a:solidFill>
                            <a:latin typeface="Cambria Math" panose="02040503050406030204" pitchFamily="18" charset="0"/>
                          </a:rPr>
                          <m:t>−1</m:t>
                        </m:r>
                      </m:den>
                    </m:f>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𝑇</m:t>
                        </m:r>
                      </m:sup>
                      <m:e>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bar>
                              <m:barPr>
                                <m:pos m:val="top"/>
                                <m:ctrlPr>
                                  <a:rPr lang="en-US" altLang="zh-CN" sz="2800" i="1">
                                    <a:latin typeface="Cambria Math" panose="02040503050406030204" pitchFamily="18" charset="0"/>
                                  </a:rPr>
                                </m:ctrlPr>
                              </m:barPr>
                              <m:e>
                                <m:r>
                                  <a:rPr lang="en-US" altLang="zh-CN" sz="2800" i="1">
                                    <a:latin typeface="Cambria Math" panose="02040503050406030204" pitchFamily="18" charset="0"/>
                                  </a:rPr>
                                  <m:t>𝑟</m:t>
                                </m:r>
                              </m:e>
                            </m:bar>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e>
                    </m:nary>
                  </m:oMath>
                </a14:m>
                <a:endParaRPr lang="en-US" altLang="zh-CN" sz="1400" dirty="0"/>
              </a:p>
              <a:p>
                <a:endParaRPr lang="en-US" altLang="zh-CN" sz="1400" dirty="0"/>
              </a:p>
              <a:p>
                <a:r>
                  <a:rPr lang="zh-CN" altLang="en-US" sz="2800" dirty="0"/>
                  <a:t>利用实际回报率</a:t>
                </a:r>
                <a:r>
                  <a:rPr lang="zh-CN" altLang="en-US" sz="2800" b="1" dirty="0"/>
                  <a:t>估计标准差</a:t>
                </a:r>
                <a:r>
                  <a:rPr lang="en-US" altLang="zh-CN" sz="2800" b="1" dirty="0"/>
                  <a:t>(</a:t>
                </a:r>
                <a:r>
                  <a:rPr lang="zh-CN" altLang="en-US" sz="2800" b="1" dirty="0"/>
                  <a:t>波动率</a:t>
                </a:r>
                <a:r>
                  <a:rPr lang="en-US" altLang="zh-CN" sz="2800" b="1" dirty="0"/>
                  <a:t>)</a:t>
                </a:r>
                <a:r>
                  <a:rPr lang="zh-CN" altLang="en-US" sz="2800" dirty="0"/>
                  <a:t>：</a:t>
                </a:r>
                <a14:m>
                  <m:oMath xmlns:m="http://schemas.openxmlformats.org/officeDocument/2006/math">
                    <m:r>
                      <a:rPr lang="en-US" altLang="zh-CN" sz="2800" b="0" i="1" smtClean="0">
                        <a:latin typeface="Cambria Math" panose="02040503050406030204" pitchFamily="18" charset="0"/>
                      </a:rPr>
                      <m:t>𝑆𝐷</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e>
                        </m:d>
                      </m:e>
                    </m:rad>
                    <m:r>
                      <a:rPr lang="en-US" altLang="zh-CN" sz="2800" b="0" i="1" smtClean="0">
                        <a:latin typeface="Cambria Math" panose="02040503050406030204" pitchFamily="18" charset="0"/>
                      </a:rPr>
                      <m:t>=</m:t>
                    </m:r>
                    <m:rad>
                      <m:radPr>
                        <m:degHide m:val="on"/>
                        <m:ctrlPr>
                          <a:rPr lang="en-US" altLang="zh-CN" sz="2800" i="1">
                            <a:latin typeface="Cambria Math" panose="02040503050406030204" pitchFamily="18" charset="0"/>
                          </a:rPr>
                        </m:ctrlPr>
                      </m:radPr>
                      <m:deg/>
                      <m:e>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𝑇</m:t>
                            </m:r>
                            <m:r>
                              <a:rPr lang="en-US" altLang="zh-CN" sz="2800" i="1">
                                <a:solidFill>
                                  <a:srgbClr val="FF0000"/>
                                </a:solidFill>
                                <a:latin typeface="Cambria Math" panose="02040503050406030204" pitchFamily="18" charset="0"/>
                              </a:rPr>
                              <m:t>−1</m:t>
                            </m:r>
                          </m:den>
                        </m:f>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𝑇</m:t>
                            </m:r>
                          </m:sup>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bar>
                                  <m:barPr>
                                    <m:pos m:val="top"/>
                                    <m:ctrlPr>
                                      <a:rPr lang="en-US" altLang="zh-CN" sz="2800" i="1">
                                        <a:latin typeface="Cambria Math" panose="02040503050406030204" pitchFamily="18" charset="0"/>
                                      </a:rPr>
                                    </m:ctrlPr>
                                  </m:barPr>
                                  <m:e>
                                    <m:r>
                                      <a:rPr lang="en-US" altLang="zh-CN" sz="2800" i="1">
                                        <a:latin typeface="Cambria Math" panose="02040503050406030204" pitchFamily="18" charset="0"/>
                                      </a:rPr>
                                      <m:t>𝑟</m:t>
                                    </m:r>
                                  </m:e>
                                </m:bar>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e>
                        </m:nary>
                      </m:e>
                    </m:rad>
                  </m:oMath>
                </a14:m>
                <a:endParaRPr lang="en-US" altLang="zh-CN" sz="2800" dirty="0"/>
              </a:p>
              <a:p>
                <a:endParaRPr lang="en-US" altLang="zh-CN" sz="1400" dirty="0"/>
              </a:p>
              <a:p>
                <a:r>
                  <a:rPr lang="zh-CN" altLang="en-US" sz="2800" dirty="0"/>
                  <a:t>思考</a:t>
                </a:r>
                <a:r>
                  <a:rPr lang="en-US" altLang="zh-CN" sz="2800" dirty="0"/>
                  <a:t>:</a:t>
                </a:r>
                <a:r>
                  <a:rPr lang="zh-CN" altLang="en-US" sz="2800" dirty="0"/>
                  <a:t>估计方差时为什么要用</a:t>
                </a:r>
                <a14:m>
                  <m:oMath xmlns:m="http://schemas.openxmlformats.org/officeDocument/2006/math">
                    <m:f>
                      <m:fPr>
                        <m:ctrlPr>
                          <a:rPr lang="en-US" altLang="zh-CN" sz="2800" i="1"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𝑇</m:t>
                        </m:r>
                        <m:r>
                          <a:rPr lang="en-US" altLang="zh-CN" sz="2800" i="1">
                            <a:solidFill>
                              <a:srgbClr val="FF0000"/>
                            </a:solidFill>
                            <a:latin typeface="Cambria Math" panose="02040503050406030204" pitchFamily="18" charset="0"/>
                          </a:rPr>
                          <m:t>−1</m:t>
                        </m:r>
                      </m:den>
                    </m:f>
                  </m:oMath>
                </a14:m>
                <a:r>
                  <a:rPr lang="zh-CN" altLang="en-US" sz="2800" dirty="0"/>
                  <a:t>而不是</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𝑇</m:t>
                        </m:r>
                      </m:den>
                    </m:f>
                  </m:oMath>
                </a14:m>
                <a:r>
                  <a:rPr lang="zh-CN" altLang="en-US" sz="2800" dirty="0"/>
                  <a:t>？什么时候也可以用</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𝑇</m:t>
                        </m:r>
                      </m:den>
                    </m:f>
                  </m:oMath>
                </a14:m>
                <a:r>
                  <a:rPr lang="zh-CN" altLang="en-US" sz="2800" dirty="0"/>
                  <a:t>来代替</a:t>
                </a:r>
                <a14:m>
                  <m:oMath xmlns:m="http://schemas.openxmlformats.org/officeDocument/2006/math">
                    <m:f>
                      <m:fPr>
                        <m:ctrlPr>
                          <a:rPr lang="en-US" altLang="zh-CN" sz="2800" i="1" smtClean="0">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num>
                      <m:den>
                        <m:r>
                          <a:rPr lang="en-US" altLang="zh-CN" sz="2800" i="1">
                            <a:solidFill>
                              <a:schemeClr val="tx1"/>
                            </a:solidFill>
                            <a:latin typeface="Cambria Math" panose="02040503050406030204" pitchFamily="18" charset="0"/>
                          </a:rPr>
                          <m:t>𝑇</m:t>
                        </m:r>
                        <m:r>
                          <a:rPr lang="en-US" altLang="zh-CN" sz="2800" i="1">
                            <a:solidFill>
                              <a:schemeClr val="tx1"/>
                            </a:solidFill>
                            <a:latin typeface="Cambria Math" panose="02040503050406030204" pitchFamily="18" charset="0"/>
                          </a:rPr>
                          <m:t>−1</m:t>
                        </m:r>
                      </m:den>
                    </m:f>
                  </m:oMath>
                </a14:m>
                <a:r>
                  <a:rPr lang="zh-CN" altLang="en-US" sz="2800" dirty="0"/>
                  <a:t>呢？</a:t>
                </a:r>
              </a:p>
            </p:txBody>
          </p:sp>
        </mc:Choice>
        <mc:Fallback xmlns="">
          <p:sp>
            <p:nvSpPr>
              <p:cNvPr id="2" name="文本框 1">
                <a:extLst>
                  <a:ext uri="{FF2B5EF4-FFF2-40B4-BE49-F238E27FC236}">
                    <a16:creationId xmlns:a16="http://schemas.microsoft.com/office/drawing/2014/main" id="{1DFE3131-4C8A-BFEF-FFFB-6C7CFBFFCAA6}"/>
                  </a:ext>
                </a:extLst>
              </p:cNvPr>
              <p:cNvSpPr txBox="1">
                <a:spLocks noRot="1" noChangeAspect="1" noMove="1" noResize="1" noEditPoints="1" noAdjustHandles="1" noChangeArrowheads="1" noChangeShapeType="1" noTextEdit="1"/>
              </p:cNvSpPr>
              <p:nvPr/>
            </p:nvSpPr>
            <p:spPr>
              <a:xfrm>
                <a:off x="21324" y="886496"/>
                <a:ext cx="12149353" cy="5575309"/>
              </a:xfrm>
              <a:prstGeom prst="rect">
                <a:avLst/>
              </a:prstGeom>
              <a:blipFill>
                <a:blip r:embed="rId4"/>
                <a:stretch>
                  <a:fillRect l="-1003" t="-437" b="-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250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3" y="250621"/>
            <a:ext cx="1107997"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标准误</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32C6C69-02EC-91FE-B0EC-181B82A677F8}"/>
                  </a:ext>
                </a:extLst>
              </p:cNvPr>
              <p:cNvSpPr txBox="1"/>
              <p:nvPr/>
            </p:nvSpPr>
            <p:spPr>
              <a:xfrm>
                <a:off x="1261985" y="2628268"/>
                <a:ext cx="9668031" cy="1601464"/>
              </a:xfrm>
              <a:prstGeom prst="rect">
                <a:avLst/>
              </a:prstGeom>
              <a:noFill/>
            </p:spPr>
            <p:txBody>
              <a:bodyPr wrap="none" rtlCol="0">
                <a:spAutoFit/>
              </a:bodyPr>
              <a:lstStyle/>
              <a:p>
                <a:r>
                  <a:rPr lang="zh-CN" altLang="en-US" sz="2800" b="1" i="0" dirty="0">
                    <a:latin typeface="+mj-lt"/>
                  </a:rPr>
                  <a:t>标准</a:t>
                </a:r>
                <a:r>
                  <a:rPr lang="zh-CN" altLang="en-US" sz="2800" b="1" dirty="0"/>
                  <a:t>误</a:t>
                </a:r>
                <a:r>
                  <a:rPr lang="zh-CN" altLang="en-US" sz="2800" dirty="0"/>
                  <a:t>：</a:t>
                </a:r>
                <a14:m>
                  <m:oMath xmlns:m="http://schemas.openxmlformats.org/officeDocument/2006/math">
                    <m:r>
                      <a:rPr lang="en-US" altLang="zh-CN" sz="2800" b="0" i="1" dirty="0" smtClean="0">
                        <a:latin typeface="Cambria Math" panose="02040503050406030204" pitchFamily="18" charset="0"/>
                      </a:rPr>
                      <m:t>𝑆𝐷</m:t>
                    </m:r>
                    <m:d>
                      <m:dPr>
                        <m:ctrlPr>
                          <a:rPr lang="en-US" altLang="zh-CN" sz="2800" b="0" i="1" dirty="0" smtClean="0">
                            <a:latin typeface="Cambria Math" panose="02040503050406030204" pitchFamily="18" charset="0"/>
                          </a:rPr>
                        </m:ctrlPr>
                      </m:dPr>
                      <m:e>
                        <m:r>
                          <a:rPr lang="zh-CN" altLang="en-US" sz="2800" i="1" dirty="0">
                            <a:latin typeface="Cambria Math" panose="02040503050406030204" pitchFamily="18" charset="0"/>
                          </a:rPr>
                          <m:t>独立</m:t>
                        </m:r>
                        <m:r>
                          <a:rPr lang="zh-CN" altLang="en-US" sz="2800" i="1" dirty="0" smtClean="0">
                            <a:latin typeface="Cambria Math" panose="02040503050406030204" pitchFamily="18" charset="0"/>
                          </a:rPr>
                          <m:t>同风险</m:t>
                        </m:r>
                        <m:r>
                          <a:rPr lang="zh-CN" altLang="en-US" sz="2800" i="1" dirty="0">
                            <a:latin typeface="Cambria Math" panose="02040503050406030204" pitchFamily="18" charset="0"/>
                          </a:rPr>
                          <m:t>分布</m:t>
                        </m:r>
                        <m:r>
                          <a:rPr lang="zh-CN" altLang="en-US" sz="2800" i="1" dirty="0" smtClean="0">
                            <a:latin typeface="Cambria Math" panose="02040503050406030204" pitchFamily="18" charset="0"/>
                          </a:rPr>
                          <m:t>的</m:t>
                        </m:r>
                        <m:r>
                          <a:rPr lang="zh-CN" altLang="en-US" sz="2800" i="1" dirty="0">
                            <a:latin typeface="Cambria Math" panose="02040503050406030204" pitchFamily="18" charset="0"/>
                          </a:rPr>
                          <m:t>均值</m:t>
                        </m:r>
                      </m:e>
                    </m:d>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𝑆𝐷</m:t>
                        </m:r>
                        <m:r>
                          <a:rPr lang="en-US" altLang="zh-CN" sz="2800" b="0" i="1" dirty="0" smtClean="0">
                            <a:latin typeface="Cambria Math" panose="02040503050406030204" pitchFamily="18" charset="0"/>
                          </a:rPr>
                          <m:t>(</m:t>
                        </m:r>
                        <m:r>
                          <a:rPr lang="zh-CN" altLang="en-US" sz="2800" i="1" dirty="0">
                            <a:latin typeface="Cambria Math" panose="02040503050406030204" pitchFamily="18" charset="0"/>
                          </a:rPr>
                          <m:t>个体</m:t>
                        </m:r>
                        <m:r>
                          <a:rPr lang="zh-CN" altLang="en-US" sz="2800" i="1" dirty="0" smtClean="0">
                            <a:latin typeface="Cambria Math" panose="02040503050406030204" pitchFamily="18" charset="0"/>
                          </a:rPr>
                          <m:t>风险</m:t>
                        </m:r>
                        <m:r>
                          <a:rPr lang="en-US" altLang="zh-CN" sz="2800" b="0" i="1" dirty="0" smtClean="0">
                            <a:latin typeface="Cambria Math" panose="02040503050406030204" pitchFamily="18" charset="0"/>
                          </a:rPr>
                          <m:t>)</m:t>
                        </m:r>
                      </m:num>
                      <m:den>
                        <m:rad>
                          <m:radPr>
                            <m:degHide m:val="on"/>
                            <m:ctrlPr>
                              <a:rPr lang="en-US" altLang="zh-CN" sz="2800" b="0" i="1" dirty="0" smtClean="0">
                                <a:latin typeface="Cambria Math" panose="02040503050406030204" pitchFamily="18" charset="0"/>
                              </a:rPr>
                            </m:ctrlPr>
                          </m:radPr>
                          <m:deg/>
                          <m:e>
                            <m:r>
                              <a:rPr lang="zh-CN" altLang="en-US" sz="2800" i="1" dirty="0">
                                <a:latin typeface="Cambria Math" panose="02040503050406030204" pitchFamily="18" charset="0"/>
                              </a:rPr>
                              <m:t>观测值</m:t>
                            </m:r>
                            <m:r>
                              <a:rPr lang="zh-CN" altLang="en-US" sz="2800" i="1" dirty="0" smtClean="0">
                                <a:latin typeface="Cambria Math" panose="02040503050406030204" pitchFamily="18" charset="0"/>
                              </a:rPr>
                              <m:t>个数</m:t>
                            </m:r>
                          </m:e>
                        </m:rad>
                      </m:den>
                    </m:f>
                  </m:oMath>
                </a14:m>
                <a:endParaRPr lang="en-US" altLang="zh-CN" sz="2800" b="0" dirty="0"/>
              </a:p>
              <a:p>
                <a:r>
                  <a:rPr lang="zh-CN" altLang="en-US" sz="2800" dirty="0"/>
                  <a:t>期望回报率</a:t>
                </a:r>
                <a:r>
                  <a:rPr lang="en-US" altLang="zh-CN" sz="2800" b="1" dirty="0"/>
                  <a:t>95%</a:t>
                </a:r>
                <a:r>
                  <a:rPr lang="zh-CN" altLang="en-US" sz="2800" b="1" dirty="0"/>
                  <a:t>置信区间</a:t>
                </a:r>
                <a:r>
                  <a:rPr lang="zh-CN" altLang="en-US" sz="2800" dirty="0"/>
                  <a:t>为：历史平均回报率</a:t>
                </a:r>
                <a:r>
                  <a:rPr lang="en-US" altLang="zh-CN" sz="2800" dirty="0"/>
                  <a:t>±</a:t>
                </a:r>
                <a:r>
                  <a:rPr lang="zh-CN" altLang="en-US" sz="2800" dirty="0"/>
                  <a:t>（</a:t>
                </a:r>
                <a:r>
                  <a:rPr lang="en-US" altLang="zh-CN" sz="2800" dirty="0"/>
                  <a:t>2×</a:t>
                </a:r>
                <a:r>
                  <a:rPr lang="zh-CN" altLang="en-US" sz="2800" dirty="0"/>
                  <a:t>标准误）</a:t>
                </a:r>
              </a:p>
            </p:txBody>
          </p:sp>
        </mc:Choice>
        <mc:Fallback xmlns="">
          <p:sp>
            <p:nvSpPr>
              <p:cNvPr id="2" name="文本框 1">
                <a:extLst>
                  <a:ext uri="{FF2B5EF4-FFF2-40B4-BE49-F238E27FC236}">
                    <a16:creationId xmlns:a16="http://schemas.microsoft.com/office/drawing/2014/main" id="{B32C6C69-02EC-91FE-B0EC-181B82A677F8}"/>
                  </a:ext>
                </a:extLst>
              </p:cNvPr>
              <p:cNvSpPr txBox="1">
                <a:spLocks noRot="1" noChangeAspect="1" noMove="1" noResize="1" noEditPoints="1" noAdjustHandles="1" noChangeArrowheads="1" noChangeShapeType="1" noTextEdit="1"/>
              </p:cNvSpPr>
              <p:nvPr/>
            </p:nvSpPr>
            <p:spPr>
              <a:xfrm>
                <a:off x="1261985" y="2628268"/>
                <a:ext cx="9668031" cy="1601464"/>
              </a:xfrm>
              <a:prstGeom prst="rect">
                <a:avLst/>
              </a:prstGeom>
              <a:blipFill>
                <a:blip r:embed="rId4"/>
                <a:stretch>
                  <a:fillRect l="-1261" r="-252" b="-95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72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5"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共同风险与独立风险</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836C6F5-491A-37FC-8F3B-7161C46C9110}"/>
              </a:ext>
            </a:extLst>
          </p:cNvPr>
          <p:cNvSpPr txBox="1"/>
          <p:nvPr/>
        </p:nvSpPr>
        <p:spPr>
          <a:xfrm>
            <a:off x="429570" y="1374374"/>
            <a:ext cx="11332860" cy="4431983"/>
          </a:xfrm>
          <a:prstGeom prst="rect">
            <a:avLst/>
          </a:prstGeom>
          <a:noFill/>
        </p:spPr>
        <p:txBody>
          <a:bodyPr wrap="square" rtlCol="0">
            <a:spAutoFit/>
          </a:bodyPr>
          <a:lstStyle/>
          <a:p>
            <a:pPr algn="l"/>
            <a:r>
              <a:rPr lang="zh-CN" altLang="en-US" sz="2800" b="1" dirty="0"/>
              <a:t>共同风险（</a:t>
            </a:r>
            <a:r>
              <a:rPr lang="zh-CN" altLang="en-US" sz="2800" dirty="0"/>
              <a:t>如某个地区的地震保险</a:t>
            </a:r>
            <a:r>
              <a:rPr lang="zh-CN" altLang="en-US" sz="2800" b="1" dirty="0"/>
              <a:t>）</a:t>
            </a:r>
            <a:r>
              <a:rPr lang="zh-CN" altLang="en-US" sz="2800" dirty="0"/>
              <a:t>：完全相关的风险，不可分散化。</a:t>
            </a:r>
            <a:endParaRPr lang="en-US" altLang="zh-CN" sz="2800" dirty="0"/>
          </a:p>
          <a:p>
            <a:pPr algn="l"/>
            <a:r>
              <a:rPr lang="zh-CN" altLang="en-US" sz="2800" b="1" dirty="0"/>
              <a:t>独立风险（</a:t>
            </a:r>
            <a:r>
              <a:rPr lang="zh-CN" altLang="en-US" sz="2800" dirty="0"/>
              <a:t>如某个地区的失窃保险</a:t>
            </a:r>
            <a:r>
              <a:rPr lang="zh-CN" altLang="en-US" sz="2800" b="1" dirty="0"/>
              <a:t>）</a:t>
            </a:r>
            <a:r>
              <a:rPr lang="zh-CN" altLang="en-US" sz="2800" dirty="0"/>
              <a:t>：没有相关性的风险，可以分散化。</a:t>
            </a:r>
            <a:endParaRPr lang="en-US" altLang="zh-CN" sz="2800" dirty="0"/>
          </a:p>
          <a:p>
            <a:pPr algn="l"/>
            <a:endParaRPr lang="en-US" altLang="zh-CN" sz="1400" dirty="0"/>
          </a:p>
          <a:p>
            <a:pPr algn="l"/>
            <a:r>
              <a:rPr lang="zh-CN" altLang="en-US" sz="2800" dirty="0"/>
              <a:t>对于公司而言：</a:t>
            </a:r>
            <a:endParaRPr lang="en-US" altLang="zh-CN" sz="2800" dirty="0"/>
          </a:p>
          <a:p>
            <a:pPr algn="l"/>
            <a:r>
              <a:rPr lang="zh-CN" altLang="en-US" sz="2800" b="1" dirty="0"/>
              <a:t>系统风险</a:t>
            </a:r>
            <a:r>
              <a:rPr lang="zh-CN" altLang="en-US" sz="2800" dirty="0"/>
              <a:t>（市场风险、不可分散风险）：影响市场上的所有资产的收益率，不能通过分散化投资来消除。</a:t>
            </a:r>
            <a:endParaRPr lang="en-US" altLang="zh-CN" sz="2800" dirty="0"/>
          </a:p>
          <a:p>
            <a:pPr algn="l"/>
            <a:endParaRPr lang="en-US" altLang="zh-CN" sz="200" dirty="0"/>
          </a:p>
          <a:p>
            <a:r>
              <a:rPr lang="zh-CN" altLang="en-US" sz="2800" b="1" dirty="0"/>
              <a:t>特有风险</a:t>
            </a:r>
            <a:r>
              <a:rPr lang="zh-CN" altLang="en-US" sz="2800" dirty="0"/>
              <a:t>（异质风险、可分散风险）：由于某种特定原因对某特定资产收益率造成影响，它是可以通过分散化投资来消除。</a:t>
            </a:r>
            <a:endParaRPr lang="en-US" altLang="zh-CN" sz="2800" dirty="0"/>
          </a:p>
          <a:p>
            <a:endParaRPr lang="en-US" altLang="zh-CN" sz="1400" dirty="0"/>
          </a:p>
          <a:p>
            <a:r>
              <a:rPr lang="zh-CN" altLang="en-US" sz="2800" dirty="0">
                <a:solidFill>
                  <a:srgbClr val="FF0000"/>
                </a:solidFill>
              </a:rPr>
              <a:t>☆☆☆</a:t>
            </a:r>
            <a:r>
              <a:rPr lang="zh-CN" altLang="en-US" sz="2800" dirty="0"/>
              <a:t>可分散风险的风险溢价为零，这意味着持有公司特有风险的投资者不能得到补偿，而</a:t>
            </a:r>
            <a:r>
              <a:rPr lang="zh-CN" altLang="en-US" sz="2800" dirty="0">
                <a:solidFill>
                  <a:srgbClr val="FF0000"/>
                </a:solidFill>
              </a:rPr>
              <a:t>证券的风险溢价由其系统性风险决定</a:t>
            </a:r>
            <a:r>
              <a:rPr lang="zh-CN" altLang="en-US" sz="2800" dirty="0"/>
              <a:t>。</a:t>
            </a:r>
            <a:endParaRPr lang="en-US" altLang="zh-CN" sz="2800" dirty="0"/>
          </a:p>
        </p:txBody>
      </p:sp>
    </p:spTree>
    <p:extLst>
      <p:ext uri="{BB962C8B-B14F-4D97-AF65-F5344CB8AC3E}">
        <p14:creationId xmlns:p14="http://schemas.microsoft.com/office/powerpoint/2010/main" val="4273345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7"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分散化投资</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A71BA791-A263-A3F0-1F45-E40843C8417A}"/>
              </a:ext>
            </a:extLst>
          </p:cNvPr>
          <p:cNvPicPr>
            <a:picLocks noChangeAspect="1"/>
          </p:cNvPicPr>
          <p:nvPr/>
        </p:nvPicPr>
        <p:blipFill rotWithShape="1">
          <a:blip r:embed="rId4">
            <a:extLst>
              <a:ext uri="{28A0092B-C50C-407E-A947-70E740481C1C}">
                <a14:useLocalDpi xmlns:a14="http://schemas.microsoft.com/office/drawing/2010/main" val="0"/>
              </a:ext>
            </a:extLst>
          </a:blip>
          <a:srcRect l="32059" t="16183" r="27206" b="34106"/>
          <a:stretch/>
        </p:blipFill>
        <p:spPr>
          <a:xfrm rot="10800000">
            <a:off x="2331220" y="1047861"/>
            <a:ext cx="7529559" cy="5164681"/>
          </a:xfrm>
          <a:prstGeom prst="rect">
            <a:avLst/>
          </a:prstGeom>
        </p:spPr>
      </p:pic>
    </p:spTree>
    <p:extLst>
      <p:ext uri="{BB962C8B-B14F-4D97-AF65-F5344CB8AC3E}">
        <p14:creationId xmlns:p14="http://schemas.microsoft.com/office/powerpoint/2010/main" val="3549616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系统风险</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07D78BF-B4F9-B877-366D-01E1A3E650BF}"/>
              </a:ext>
            </a:extLst>
          </p:cNvPr>
          <p:cNvSpPr txBox="1"/>
          <p:nvPr/>
        </p:nvSpPr>
        <p:spPr>
          <a:xfrm>
            <a:off x="3565500" y="1047861"/>
            <a:ext cx="5061001" cy="523220"/>
          </a:xfrm>
          <a:prstGeom prst="rect">
            <a:avLst/>
          </a:prstGeom>
          <a:noFill/>
        </p:spPr>
        <p:txBody>
          <a:bodyPr wrap="none" rtlCol="0">
            <a:spAutoFit/>
          </a:bodyPr>
          <a:lstStyle/>
          <a:p>
            <a:pPr algn="l"/>
            <a:r>
              <a:rPr lang="zh-CN" altLang="en-US" sz="2800" b="1" dirty="0"/>
              <a:t>有效投资组合</a:t>
            </a:r>
            <a:r>
              <a:rPr lang="en-US" altLang="zh-CN" sz="2800" dirty="0"/>
              <a:t>(</a:t>
            </a:r>
            <a:r>
              <a:rPr lang="zh-CN" altLang="en-US" sz="2800" dirty="0"/>
              <a:t>只有系统性风险</a:t>
            </a:r>
            <a:r>
              <a:rPr lang="en-US" altLang="zh-CN" sz="2800" dirty="0"/>
              <a:t>)</a:t>
            </a:r>
            <a:endParaRPr lang="zh-CN" altLang="en-US" sz="2800" dirty="0"/>
          </a:p>
        </p:txBody>
      </p:sp>
      <p:sp>
        <p:nvSpPr>
          <p:cNvPr id="5" name="文本框 4">
            <a:extLst>
              <a:ext uri="{FF2B5EF4-FFF2-40B4-BE49-F238E27FC236}">
                <a16:creationId xmlns:a16="http://schemas.microsoft.com/office/drawing/2014/main" id="{F21EB834-0666-4FE2-65CA-BC8D43E00C35}"/>
              </a:ext>
            </a:extLst>
          </p:cNvPr>
          <p:cNvSpPr txBox="1"/>
          <p:nvPr/>
        </p:nvSpPr>
        <p:spPr>
          <a:xfrm>
            <a:off x="2847355" y="2168954"/>
            <a:ext cx="6497291" cy="523220"/>
          </a:xfrm>
          <a:prstGeom prst="rect">
            <a:avLst/>
          </a:prstGeom>
          <a:noFill/>
        </p:spPr>
        <p:txBody>
          <a:bodyPr wrap="none" rtlCol="0">
            <a:spAutoFit/>
          </a:bodyPr>
          <a:lstStyle/>
          <a:p>
            <a:pPr algn="l"/>
            <a:r>
              <a:rPr lang="zh-CN" altLang="en-US" sz="2800" b="1" dirty="0"/>
              <a:t>市场组合</a:t>
            </a:r>
            <a:r>
              <a:rPr lang="en-US" altLang="zh-CN" sz="2800" dirty="0"/>
              <a:t>(</a:t>
            </a:r>
            <a:r>
              <a:rPr lang="zh-CN" altLang="en-US" sz="2800" dirty="0"/>
              <a:t>市场上交易的所有股票和证券</a:t>
            </a:r>
            <a:r>
              <a:rPr lang="en-US" altLang="zh-CN" sz="2800" dirty="0"/>
              <a:t>)</a:t>
            </a:r>
            <a:endParaRPr lang="zh-CN" altLang="en-US" sz="2800" dirty="0"/>
          </a:p>
        </p:txBody>
      </p:sp>
      <p:sp>
        <p:nvSpPr>
          <p:cNvPr id="9" name="文本框 8">
            <a:extLst>
              <a:ext uri="{FF2B5EF4-FFF2-40B4-BE49-F238E27FC236}">
                <a16:creationId xmlns:a16="http://schemas.microsoft.com/office/drawing/2014/main" id="{4BD714FD-4E1A-777D-605B-E0DB5D7612E8}"/>
              </a:ext>
            </a:extLst>
          </p:cNvPr>
          <p:cNvSpPr txBox="1"/>
          <p:nvPr/>
        </p:nvSpPr>
        <p:spPr>
          <a:xfrm>
            <a:off x="4571384" y="3290047"/>
            <a:ext cx="3049233" cy="523220"/>
          </a:xfrm>
          <a:prstGeom prst="rect">
            <a:avLst/>
          </a:prstGeom>
          <a:noFill/>
        </p:spPr>
        <p:txBody>
          <a:bodyPr wrap="none" rtlCol="0">
            <a:spAutoFit/>
          </a:bodyPr>
          <a:lstStyle/>
          <a:p>
            <a:pPr algn="l"/>
            <a:r>
              <a:rPr lang="zh-CN" altLang="en-US" sz="2800" b="1" dirty="0"/>
              <a:t>指数组合</a:t>
            </a:r>
            <a:r>
              <a:rPr lang="en-US" altLang="zh-CN" sz="2800" dirty="0"/>
              <a:t>(S&amp;P500)</a:t>
            </a:r>
            <a:endParaRPr lang="zh-CN" altLang="en-US" sz="2800" dirty="0"/>
          </a:p>
        </p:txBody>
      </p:sp>
      <p:sp>
        <p:nvSpPr>
          <p:cNvPr id="10" name="箭头: 下 9">
            <a:extLst>
              <a:ext uri="{FF2B5EF4-FFF2-40B4-BE49-F238E27FC236}">
                <a16:creationId xmlns:a16="http://schemas.microsoft.com/office/drawing/2014/main" id="{0E251FB8-60EE-C738-6D87-F59BF755F3F2}"/>
              </a:ext>
            </a:extLst>
          </p:cNvPr>
          <p:cNvSpPr/>
          <p:nvPr/>
        </p:nvSpPr>
        <p:spPr>
          <a:xfrm>
            <a:off x="5997388" y="1571080"/>
            <a:ext cx="179294" cy="59787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13" name="箭头: 下 12">
            <a:extLst>
              <a:ext uri="{FF2B5EF4-FFF2-40B4-BE49-F238E27FC236}">
                <a16:creationId xmlns:a16="http://schemas.microsoft.com/office/drawing/2014/main" id="{25F73B10-82D4-A908-02B3-856E2A3CA5C2}"/>
              </a:ext>
            </a:extLst>
          </p:cNvPr>
          <p:cNvSpPr/>
          <p:nvPr/>
        </p:nvSpPr>
        <p:spPr>
          <a:xfrm>
            <a:off x="5997388" y="2692174"/>
            <a:ext cx="179294" cy="59787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A6DC147-CA32-A0AB-8CE5-291624085037}"/>
                  </a:ext>
                </a:extLst>
              </p:cNvPr>
              <p:cNvSpPr txBox="1"/>
              <p:nvPr/>
            </p:nvSpPr>
            <p:spPr>
              <a:xfrm>
                <a:off x="352615" y="4425144"/>
                <a:ext cx="11486770" cy="1600438"/>
              </a:xfrm>
              <a:prstGeom prst="rect">
                <a:avLst/>
              </a:prstGeom>
              <a:noFill/>
            </p:spPr>
            <p:txBody>
              <a:bodyPr wrap="square" rtlCol="0">
                <a:spAutoFit/>
              </a:bodyPr>
              <a:lstStyle/>
              <a:p>
                <a:pPr algn="l"/>
                <a14:m>
                  <m:oMath xmlns:m="http://schemas.openxmlformats.org/officeDocument/2006/math">
                    <m:r>
                      <a:rPr lang="zh-CN" altLang="en-US" sz="2800" i="1" smtClean="0">
                        <a:solidFill>
                          <a:srgbClr val="FF0000"/>
                        </a:solidFill>
                        <a:latin typeface="Cambria Math" panose="02040503050406030204" pitchFamily="18" charset="0"/>
                      </a:rPr>
                      <m:t>𝛽</m:t>
                    </m:r>
                    <m:r>
                      <a:rPr lang="en-US" altLang="zh-CN" sz="2800" b="0" i="0" smtClean="0">
                        <a:latin typeface="Cambria Math" panose="02040503050406030204" pitchFamily="18" charset="0"/>
                      </a:rPr>
                      <m:t>(</m:t>
                    </m:r>
                    <m:r>
                      <a:rPr lang="zh-CN" altLang="en-US" sz="2800" i="1">
                        <a:latin typeface="Cambria Math" panose="02040503050406030204" pitchFamily="18" charset="0"/>
                      </a:rPr>
                      <m:t>衡量</m:t>
                    </m:r>
                    <m:r>
                      <a:rPr lang="zh-CN" altLang="en-US" sz="2800" i="1" smtClean="0">
                        <a:latin typeface="Cambria Math" panose="02040503050406030204" pitchFamily="18" charset="0"/>
                      </a:rPr>
                      <m:t>某个证券</m:t>
                    </m:r>
                    <m:r>
                      <a:rPr lang="zh-CN" altLang="en-US" sz="2800" i="1">
                        <a:latin typeface="Cambria Math" panose="02040503050406030204" pitchFamily="18" charset="0"/>
                      </a:rPr>
                      <m:t>或证券</m:t>
                    </m:r>
                    <m:r>
                      <a:rPr lang="zh-CN" altLang="en-US" sz="2800" i="1" smtClean="0">
                        <a:latin typeface="Cambria Math" panose="02040503050406030204" pitchFamily="18" charset="0"/>
                      </a:rPr>
                      <m:t>组合</m:t>
                    </m:r>
                    <m:r>
                      <a:rPr lang="zh-CN" altLang="en-US" sz="2800" i="1" smtClean="0">
                        <a:solidFill>
                          <a:srgbClr val="FF0000"/>
                        </a:solidFill>
                        <a:latin typeface="Cambria Math" panose="02040503050406030204" pitchFamily="18" charset="0"/>
                      </a:rPr>
                      <m:t>对系统</m:t>
                    </m:r>
                    <m:r>
                      <a:rPr lang="zh-CN" altLang="en-US" sz="2800" i="1">
                        <a:solidFill>
                          <a:srgbClr val="FF0000"/>
                        </a:solidFill>
                        <a:latin typeface="Cambria Math" panose="02040503050406030204" pitchFamily="18" charset="0"/>
                      </a:rPr>
                      <m:t>风险</m:t>
                    </m:r>
                    <m:r>
                      <a:rPr lang="zh-CN" altLang="en-US" sz="2800" i="1" smtClean="0">
                        <a:solidFill>
                          <a:srgbClr val="FF0000"/>
                        </a:solidFill>
                        <a:latin typeface="Cambria Math" panose="02040503050406030204" pitchFamily="18" charset="0"/>
                      </a:rPr>
                      <m:t>的</m:t>
                    </m:r>
                    <m:r>
                      <a:rPr lang="zh-CN" altLang="en-US" sz="2800" i="1">
                        <a:solidFill>
                          <a:srgbClr val="FF0000"/>
                        </a:solidFill>
                        <a:latin typeface="Cambria Math" panose="02040503050406030204" pitchFamily="18" charset="0"/>
                      </a:rPr>
                      <m:t>敏感度</m:t>
                    </m:r>
                    <m:r>
                      <a:rPr lang="en-US" altLang="zh-CN" sz="2800" b="0" i="0" smtClean="0">
                        <a:latin typeface="Cambria Math" panose="02040503050406030204" pitchFamily="18" charset="0"/>
                      </a:rPr>
                      <m:t>)</m:t>
                    </m:r>
                  </m:oMath>
                </a14:m>
                <a:r>
                  <a:rPr lang="zh-CN" altLang="en-US" sz="2800" dirty="0"/>
                  <a:t>：即在市场组合的回报率增加</a:t>
                </a:r>
                <a:r>
                  <a:rPr lang="en-US" altLang="zh-CN" sz="2800" dirty="0"/>
                  <a:t>1%</a:t>
                </a:r>
                <a:r>
                  <a:rPr lang="zh-CN" altLang="en-US" sz="2800" dirty="0"/>
                  <a:t>时，期望的证券回报率的百分比变动。</a:t>
                </a:r>
                <a:endParaRPr lang="en-US" altLang="zh-CN" sz="2800" dirty="0"/>
              </a:p>
              <a:p>
                <a:pPr algn="l"/>
                <a:endParaRPr lang="en-US" altLang="zh-CN" sz="1400" dirty="0"/>
              </a:p>
              <a:p>
                <a14:m>
                  <m:oMath xmlns:m="http://schemas.openxmlformats.org/officeDocument/2006/math">
                    <m:d>
                      <m:dPr>
                        <m:begChr m:val="|"/>
                        <m:endChr m:val="|"/>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𝛽</m:t>
                        </m:r>
                      </m:e>
                    </m:d>
                    <m:r>
                      <a:rPr lang="en-US" altLang="zh-CN" sz="2800" b="0" i="1" smtClean="0">
                        <a:latin typeface="Cambria Math" panose="02040503050406030204" pitchFamily="18" charset="0"/>
                      </a:rPr>
                      <m:t>&gt;1</m:t>
                    </m:r>
                  </m:oMath>
                </a14:m>
                <a:r>
                  <a:rPr lang="zh-CN" altLang="en-US" sz="2800" dirty="0"/>
                  <a:t>：进攻型证券；</a:t>
                </a:r>
                <a:r>
                  <a:rPr lang="en-US" altLang="zh-CN" sz="2800" dirty="0"/>
                  <a:t> </a:t>
                </a:r>
                <a14:m>
                  <m:oMath xmlns:m="http://schemas.openxmlformats.org/officeDocument/2006/math">
                    <m:d>
                      <m:dPr>
                        <m:begChr m:val="|"/>
                        <m:endChr m:val="|"/>
                        <m:ctrlPr>
                          <a:rPr lang="en-US" altLang="zh-CN" sz="2800" i="1">
                            <a:latin typeface="Cambria Math" panose="02040503050406030204" pitchFamily="18" charset="0"/>
                          </a:rPr>
                        </m:ctrlPr>
                      </m:dPr>
                      <m:e>
                        <m:r>
                          <a:rPr lang="zh-CN" altLang="en-US" sz="2800" i="1">
                            <a:latin typeface="Cambria Math" panose="02040503050406030204" pitchFamily="18" charset="0"/>
                          </a:rPr>
                          <m:t>𝛽</m:t>
                        </m:r>
                      </m:e>
                    </m:d>
                    <m:r>
                      <a:rPr lang="en-US" altLang="zh-CN" sz="2800" b="0" i="1" smtClean="0">
                        <a:latin typeface="Cambria Math" panose="02040503050406030204" pitchFamily="18" charset="0"/>
                      </a:rPr>
                      <m:t>&lt;</m:t>
                    </m:r>
                    <m:r>
                      <a:rPr lang="en-US" altLang="zh-CN" sz="2800" i="1">
                        <a:latin typeface="Cambria Math" panose="02040503050406030204" pitchFamily="18" charset="0"/>
                      </a:rPr>
                      <m:t>1</m:t>
                    </m:r>
                  </m:oMath>
                </a14:m>
                <a:r>
                  <a:rPr lang="zh-CN" altLang="en-US" sz="2800" dirty="0"/>
                  <a:t>：防御型证券</a:t>
                </a:r>
              </a:p>
            </p:txBody>
          </p:sp>
        </mc:Choice>
        <mc:Fallback xmlns="">
          <p:sp>
            <p:nvSpPr>
              <p:cNvPr id="11" name="文本框 10">
                <a:extLst>
                  <a:ext uri="{FF2B5EF4-FFF2-40B4-BE49-F238E27FC236}">
                    <a16:creationId xmlns:a16="http://schemas.microsoft.com/office/drawing/2014/main" id="{CA6DC147-CA32-A0AB-8CE5-291624085037}"/>
                  </a:ext>
                </a:extLst>
              </p:cNvPr>
              <p:cNvSpPr txBox="1">
                <a:spLocks noRot="1" noChangeAspect="1" noMove="1" noResize="1" noEditPoints="1" noAdjustHandles="1" noChangeArrowheads="1" noChangeShapeType="1" noTextEdit="1"/>
              </p:cNvSpPr>
              <p:nvPr/>
            </p:nvSpPr>
            <p:spPr>
              <a:xfrm>
                <a:off x="352615" y="4425144"/>
                <a:ext cx="11486770" cy="1600438"/>
              </a:xfrm>
              <a:prstGeom prst="rect">
                <a:avLst/>
              </a:prstGeom>
              <a:blipFill>
                <a:blip r:embed="rId4"/>
                <a:stretch>
                  <a:fillRect l="-1115" t="-4198" b="-99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9191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62458" y="250621"/>
            <a:ext cx="109517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A519356-D674-2D91-D28E-0C1291C09FAE}"/>
                  </a:ext>
                </a:extLst>
              </p:cNvPr>
              <p:cNvSpPr txBox="1"/>
              <p:nvPr/>
            </p:nvSpPr>
            <p:spPr>
              <a:xfrm>
                <a:off x="1411064" y="2594285"/>
                <a:ext cx="9369873" cy="1669431"/>
              </a:xfrm>
              <a:prstGeom prst="rect">
                <a:avLst/>
              </a:prstGeom>
              <a:noFill/>
            </p:spPr>
            <p:txBody>
              <a:bodyPr wrap="none" rtlCol="0">
                <a:spAutoFit/>
              </a:bodyPr>
              <a:lstStyle/>
              <a:p>
                <a14:m>
                  <m:oMath xmlns:m="http://schemas.openxmlformats.org/officeDocument/2006/math">
                    <m:r>
                      <a:rPr lang="zh-CN" altLang="en-US" sz="2800" i="1" dirty="0" smtClean="0">
                        <a:latin typeface="Cambria Math" panose="02040503050406030204" pitchFamily="18" charset="0"/>
                      </a:rPr>
                      <m:t>市场风险溢价</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𝐸</m:t>
                    </m:r>
                    <m:r>
                      <a:rPr lang="en-US" altLang="zh-CN" sz="2800" b="0" i="0"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𝑟</m:t>
                        </m:r>
                      </m:e>
                      <m:sub>
                        <m:r>
                          <a:rPr lang="en-US" altLang="zh-CN" sz="2800" b="0" i="1" dirty="0" smtClean="0">
                            <a:latin typeface="Cambria Math" panose="02040503050406030204" pitchFamily="18" charset="0"/>
                          </a:rPr>
                          <m:t>𝑀</m:t>
                        </m:r>
                      </m:sub>
                    </m:sSub>
                    <m:r>
                      <a:rPr lang="en-US" altLang="zh-CN" sz="2800" b="0" i="0" dirty="0" smtClean="0">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b="0" i="1" dirty="0" smtClean="0">
                            <a:latin typeface="Cambria Math" panose="02040503050406030204" pitchFamily="18" charset="0"/>
                          </a:rPr>
                          <m:t>𝑓</m:t>
                        </m:r>
                      </m:sub>
                    </m:sSub>
                  </m:oMath>
                </a14:m>
                <a:endParaRPr lang="en-US" altLang="zh-CN" sz="2800" dirty="0"/>
              </a:p>
              <a:p>
                <a:endParaRPr lang="en-US" altLang="zh-CN" sz="1400" dirty="0"/>
              </a:p>
              <a:p>
                <a:r>
                  <a:rPr lang="en-US" altLang="zh-CN" sz="2800" dirty="0"/>
                  <a:t>(</a:t>
                </a:r>
                <a:r>
                  <a:rPr lang="zh-CN" altLang="en-US" sz="2800" dirty="0">
                    <a:solidFill>
                      <a:srgbClr val="FF0000"/>
                    </a:solidFill>
                  </a:rPr>
                  <a:t>★★★★★，</a:t>
                </a:r>
                <a:r>
                  <a:rPr lang="zh-CN" altLang="en-US" sz="2800" dirty="0"/>
                  <a:t>关于</a:t>
                </a:r>
                <a:r>
                  <a:rPr lang="zh-CN" altLang="en-US" sz="2800" dirty="0">
                    <a:solidFill>
                      <a:srgbClr val="FF0000"/>
                    </a:solidFill>
                  </a:rPr>
                  <a:t>资本资产定价模型</a:t>
                </a:r>
                <a:r>
                  <a:rPr lang="zh-CN" altLang="en-US" sz="2800" dirty="0"/>
                  <a:t>后续我们将详细讲解</a:t>
                </a:r>
                <a:r>
                  <a:rPr lang="en-US" altLang="zh-CN" sz="2800" dirty="0"/>
                  <a:t>)</a:t>
                </a:r>
              </a:p>
              <a:p>
                <a:r>
                  <a:rPr lang="en-US" altLang="zh-CN" sz="2800" dirty="0"/>
                  <a:t>CAPM</a:t>
                </a:r>
                <a:r>
                  <a:rPr lang="zh-CN" altLang="en-US" sz="2800" dirty="0"/>
                  <a:t>：</a:t>
                </a:r>
                <a14:m>
                  <m:oMath xmlns:m="http://schemas.openxmlformats.org/officeDocument/2006/math">
                    <m:r>
                      <a:rPr lang="en-US" altLang="zh-CN" sz="2800" b="0" i="1" dirty="0" smtClean="0">
                        <a:latin typeface="Cambria Math" panose="02040503050406030204" pitchFamily="18" charset="0"/>
                      </a:rPr>
                      <m:t>𝐸</m:t>
                    </m:r>
                    <m:d>
                      <m:dPr>
                        <m:ctrlPr>
                          <a:rPr lang="en-US" altLang="zh-CN" sz="2800" b="0" i="1" dirty="0" smtClean="0">
                            <a:latin typeface="Cambria Math" panose="02040503050406030204" pitchFamily="18" charset="0"/>
                          </a:rPr>
                        </m:ctrlPr>
                      </m:dPr>
                      <m:e>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𝑟</m:t>
                            </m:r>
                          </m:e>
                          <m:sub>
                            <m:r>
                              <a:rPr lang="en-US" altLang="zh-CN" sz="2800" b="0" i="1" dirty="0" smtClean="0">
                                <a:latin typeface="Cambria Math" panose="02040503050406030204" pitchFamily="18" charset="0"/>
                              </a:rPr>
                              <m:t>𝑖</m:t>
                            </m:r>
                          </m:sub>
                        </m:sSub>
                      </m:e>
                    </m:d>
                    <m:r>
                      <a:rPr lang="en-US" altLang="zh-CN" sz="2800" b="0" i="0"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𝑓</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zh-CN" altLang="en-US" sz="2800" i="1" dirty="0" smtClean="0">
                            <a:latin typeface="Cambria Math" panose="02040503050406030204" pitchFamily="18" charset="0"/>
                          </a:rPr>
                          <m:t>𝛽</m:t>
                        </m:r>
                      </m:e>
                      <m:sub>
                        <m:r>
                          <a:rPr lang="en-US" altLang="zh-CN" sz="2800" i="1" dirty="0">
                            <a:latin typeface="Cambria Math" panose="02040503050406030204" pitchFamily="18" charset="0"/>
                          </a:rPr>
                          <m:t>𝑖</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𝐸</m:t>
                    </m:r>
                    <m:r>
                      <a:rPr lang="en-US" altLang="zh-CN" sz="2800"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r>
                      <a:rPr lang="en-US" altLang="zh-CN" sz="2800" dirty="0">
                        <a:latin typeface="Cambria Math" panose="02040503050406030204" pitchFamily="18" charset="0"/>
                      </a:rPr>
                      <m:t>)</m:t>
                    </m:r>
                    <m:r>
                      <m:rPr>
                        <m:nor/>
                      </m:rPr>
                      <a:rPr lang="en-US" altLang="zh-CN" sz="2800" dirty="0"/>
                      <m:t>− </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𝑓</m:t>
                        </m:r>
                      </m:sub>
                    </m:sSub>
                    <m:r>
                      <a:rPr lang="en-US" altLang="zh-CN" sz="2800" b="0" i="1" dirty="0" smtClean="0">
                        <a:latin typeface="Cambria Math" panose="02040503050406030204" pitchFamily="18" charset="0"/>
                      </a:rPr>
                      <m:t>)</m:t>
                    </m:r>
                  </m:oMath>
                </a14:m>
                <a:endParaRPr lang="zh-CN" altLang="en-US" sz="2800" dirty="0"/>
              </a:p>
            </p:txBody>
          </p:sp>
        </mc:Choice>
        <mc:Fallback xmlns="">
          <p:sp>
            <p:nvSpPr>
              <p:cNvPr id="2" name="文本框 1">
                <a:extLst>
                  <a:ext uri="{FF2B5EF4-FFF2-40B4-BE49-F238E27FC236}">
                    <a16:creationId xmlns:a16="http://schemas.microsoft.com/office/drawing/2014/main" id="{5A519356-D674-2D91-D28E-0C1291C09FAE}"/>
                  </a:ext>
                </a:extLst>
              </p:cNvPr>
              <p:cNvSpPr txBox="1">
                <a:spLocks noRot="1" noChangeAspect="1" noMove="1" noResize="1" noEditPoints="1" noAdjustHandles="1" noChangeArrowheads="1" noChangeShapeType="1" noTextEdit="1"/>
              </p:cNvSpPr>
              <p:nvPr/>
            </p:nvSpPr>
            <p:spPr>
              <a:xfrm>
                <a:off x="1411064" y="2594285"/>
                <a:ext cx="9369873" cy="1669431"/>
              </a:xfrm>
              <a:prstGeom prst="rect">
                <a:avLst/>
              </a:prstGeom>
              <a:blipFill>
                <a:blip r:embed="rId4"/>
                <a:stretch>
                  <a:fillRect l="-1300" t="-4029"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32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952319" y="3930223"/>
            <a:ext cx="628736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最优投资组合与</a:t>
            </a: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CAPM</a:t>
            </a:r>
            <a:endPar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77037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7"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投资组合期望回报率</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BE5FD4E-4B4D-E80D-37AF-DFFEBA25C42F}"/>
                  </a:ext>
                </a:extLst>
              </p:cNvPr>
              <p:cNvSpPr txBox="1"/>
              <p:nvPr/>
            </p:nvSpPr>
            <p:spPr>
              <a:xfrm>
                <a:off x="1645024" y="2649877"/>
                <a:ext cx="8901953" cy="1558247"/>
              </a:xfrm>
              <a:prstGeom prst="rect">
                <a:avLst/>
              </a:prstGeom>
              <a:noFill/>
            </p:spPr>
            <p:txBody>
              <a:bodyPr wrap="square" rtlCol="0">
                <a:spAutoFit/>
              </a:bodyPr>
              <a:lstStyle/>
              <a:p>
                <a:r>
                  <a:rPr lang="zh-CN" altLang="en-US" sz="2800" dirty="0"/>
                  <a:t>投资组合权重：</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投资</m:t>
                        </m:r>
                        <m:r>
                          <a:rPr lang="en-US" altLang="zh-CN" sz="2800" b="0" i="1" smtClean="0">
                            <a:latin typeface="Cambria Math" panose="02040503050406030204" pitchFamily="18" charset="0"/>
                          </a:rPr>
                          <m:t>𝑖</m:t>
                        </m:r>
                        <m:r>
                          <a:rPr lang="zh-CN" altLang="en-US" sz="2800" i="1">
                            <a:latin typeface="Cambria Math" panose="02040503050406030204" pitchFamily="18" charset="0"/>
                          </a:rPr>
                          <m:t>的</m:t>
                        </m:r>
                        <m:r>
                          <a:rPr lang="zh-CN" altLang="en-US" sz="2800" i="1" smtClean="0">
                            <a:latin typeface="Cambria Math" panose="02040503050406030204" pitchFamily="18" charset="0"/>
                          </a:rPr>
                          <m:t>价值</m:t>
                        </m:r>
                      </m:num>
                      <m:den>
                        <m:r>
                          <a:rPr lang="zh-CN" altLang="en-US" sz="2800" i="1">
                            <a:latin typeface="Cambria Math" panose="02040503050406030204" pitchFamily="18" charset="0"/>
                          </a:rPr>
                          <m:t>投资</m:t>
                        </m:r>
                        <m:r>
                          <a:rPr lang="zh-CN" altLang="en-US" sz="2800" i="1" smtClean="0">
                            <a:latin typeface="Cambria Math" panose="02040503050406030204" pitchFamily="18" charset="0"/>
                          </a:rPr>
                          <m:t>组合</m:t>
                        </m:r>
                        <m:r>
                          <a:rPr lang="zh-CN" altLang="en-US" sz="2800" i="1">
                            <a:latin typeface="Cambria Math" panose="02040503050406030204" pitchFamily="18" charset="0"/>
                          </a:rPr>
                          <m:t>总价值</m:t>
                        </m:r>
                      </m:den>
                    </m:f>
                  </m:oMath>
                </a14:m>
                <a:r>
                  <a:rPr lang="zh-CN" altLang="en-US" sz="2800" b="0" dirty="0"/>
                  <a:t>，且</a:t>
                </a:r>
                <a14:m>
                  <m:oMath xmlns:m="http://schemas.openxmlformats.org/officeDocument/2006/math">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b="0" i="1" dirty="0" smtClean="0">
                        <a:latin typeface="Cambria Math" panose="02040503050406030204" pitchFamily="18" charset="0"/>
                      </a:rPr>
                      <m:t>=1</m:t>
                    </m:r>
                  </m:oMath>
                </a14:m>
                <a:endParaRPr lang="en-US" altLang="zh-CN" sz="2800" b="0" dirty="0"/>
              </a:p>
              <a:p>
                <a:endParaRPr lang="en-US" altLang="zh-CN" sz="1400" b="0" dirty="0"/>
              </a:p>
              <a:p>
                <a:r>
                  <a:rPr lang="zh-CN" altLang="en-US" sz="2800" dirty="0"/>
                  <a:t>投资组合</a:t>
                </a:r>
                <a:r>
                  <a:rPr lang="en-US" altLang="zh-CN" sz="2800" dirty="0"/>
                  <a:t>(</a:t>
                </a:r>
                <a:r>
                  <a:rPr lang="zh-CN" altLang="en-US" sz="2800" dirty="0"/>
                  <a:t>加权平均</a:t>
                </a:r>
                <a:r>
                  <a:rPr lang="en-US" altLang="zh-CN" sz="2800" dirty="0"/>
                  <a:t>)</a:t>
                </a:r>
                <a:r>
                  <a:rPr lang="zh-CN" altLang="en-US" sz="2800" dirty="0"/>
                  <a:t>回报率：</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𝑃</m:t>
                        </m:r>
                      </m:sub>
                    </m:sSub>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i="1">
                            <a:latin typeface="Cambria Math" panose="02040503050406030204" pitchFamily="18" charset="0"/>
                          </a:rPr>
                          <m:t>𝑖</m:t>
                        </m:r>
                      </m:sub>
                    </m:sSub>
                  </m:oMath>
                </a14:m>
                <a:endParaRPr lang="zh-CN" altLang="en-US" sz="2800" dirty="0"/>
              </a:p>
            </p:txBody>
          </p:sp>
        </mc:Choice>
        <mc:Fallback xmlns="">
          <p:sp>
            <p:nvSpPr>
              <p:cNvPr id="2" name="文本框 1">
                <a:extLst>
                  <a:ext uri="{FF2B5EF4-FFF2-40B4-BE49-F238E27FC236}">
                    <a16:creationId xmlns:a16="http://schemas.microsoft.com/office/drawing/2014/main" id="{5BE5FD4E-4B4D-E80D-37AF-DFFEBA25C42F}"/>
                  </a:ext>
                </a:extLst>
              </p:cNvPr>
              <p:cNvSpPr txBox="1">
                <a:spLocks noRot="1" noChangeAspect="1" noMove="1" noResize="1" noEditPoints="1" noAdjustHandles="1" noChangeArrowheads="1" noChangeShapeType="1" noTextEdit="1"/>
              </p:cNvSpPr>
              <p:nvPr/>
            </p:nvSpPr>
            <p:spPr>
              <a:xfrm>
                <a:off x="1645024" y="2649877"/>
                <a:ext cx="8901953" cy="1558247"/>
              </a:xfrm>
              <a:prstGeom prst="rect">
                <a:avLst/>
              </a:prstGeom>
              <a:blipFill>
                <a:blip r:embed="rId4"/>
                <a:stretch>
                  <a:fillRect l="-1438" b="-101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6767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96037" y="250621"/>
            <a:ext cx="2828018"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2</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只股票的投资组合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D9CDABB-E8E5-6AD7-5DEC-CC7E8081AE61}"/>
                  </a:ext>
                </a:extLst>
              </p:cNvPr>
              <p:cNvSpPr txBox="1"/>
              <p:nvPr/>
            </p:nvSpPr>
            <p:spPr>
              <a:xfrm>
                <a:off x="488577" y="1326776"/>
                <a:ext cx="11214847" cy="2435410"/>
              </a:xfrm>
              <a:prstGeom prst="rect">
                <a:avLst/>
              </a:prstGeom>
              <a:noFill/>
            </p:spPr>
            <p:txBody>
              <a:bodyPr wrap="square" rtlCol="0">
                <a:spAutoFit/>
              </a:bodyPr>
              <a:lstStyle/>
              <a:p>
                <a:r>
                  <a:rPr lang="zh-CN" altLang="en-US" sz="2800" dirty="0"/>
                  <a:t>两只股票的</a:t>
                </a:r>
                <a:r>
                  <a:rPr lang="zh-CN" altLang="en-US" sz="2800" b="1" dirty="0"/>
                  <a:t>协方差</a:t>
                </a:r>
                <a:r>
                  <a:rPr lang="zh-CN" altLang="en-US" sz="2800" dirty="0"/>
                  <a:t>：</a:t>
                </a:r>
                <a14:m>
                  <m:oMath xmlns:m="http://schemas.openxmlformats.org/officeDocument/2006/math">
                    <m:r>
                      <a:rPr lang="en-US" altLang="zh-CN" sz="2800" b="0" i="1" smtClean="0">
                        <a:latin typeface="Cambria Math" panose="02040503050406030204" pitchFamily="18" charset="0"/>
                      </a:rPr>
                      <m:t>𝐶𝑜𝑣</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𝑗</m:t>
                            </m:r>
                          </m:sub>
                        </m:sSub>
                      </m:e>
                    </m:d>
                    <m:r>
                      <a:rPr lang="en-US" altLang="zh-CN" sz="2800" i="1">
                        <a:latin typeface="Cambria Math" panose="02040503050406030204" pitchFamily="18" charset="0"/>
                      </a:rPr>
                      <m:t>=</m:t>
                    </m:r>
                    <m:r>
                      <a:rPr lang="en-US" altLang="zh-CN" sz="2800" i="1">
                        <a:latin typeface="Cambria Math" panose="02040503050406030204" pitchFamily="18" charset="0"/>
                      </a:rPr>
                      <m:t>𝐸</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i="1">
                        <a:latin typeface="Cambria Math" panose="02040503050406030204" pitchFamily="18" charset="0"/>
                      </a:rPr>
                      <m:t>)</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𝑗</m:t>
                        </m:r>
                      </m:sub>
                    </m:sSub>
                    <m:r>
                      <a:rPr lang="en-US" altLang="zh-CN" sz="2800" i="1">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𝑗</m:t>
                            </m:r>
                          </m:sub>
                        </m:sSub>
                      </m:e>
                    </m:d>
                    <m:r>
                      <a:rPr lang="en-US" altLang="zh-CN" sz="2800" b="0" i="1" smtClean="0">
                        <a:latin typeface="Cambria Math" panose="02040503050406030204" pitchFamily="18" charset="0"/>
                      </a:rPr>
                      <m:t>)]</m:t>
                    </m:r>
                  </m:oMath>
                </a14:m>
                <a:endParaRPr lang="en-US" altLang="zh-CN" sz="2800" dirty="0"/>
              </a:p>
              <a:p>
                <a:endParaRPr lang="en-US" altLang="zh-CN" sz="1400" dirty="0"/>
              </a:p>
              <a:p>
                <a:r>
                  <a:rPr lang="zh-CN" altLang="en-US" sz="2800" dirty="0"/>
                  <a:t>利用历史数据</a:t>
                </a:r>
                <a:r>
                  <a:rPr lang="zh-CN" altLang="en-US" sz="2800" b="1" dirty="0"/>
                  <a:t>估计协方差</a:t>
                </a:r>
                <a:r>
                  <a:rPr lang="zh-CN" altLang="en-US" sz="2800" dirty="0"/>
                  <a:t>：</a:t>
                </a:r>
                <a:r>
                  <a:rPr lang="en-US" altLang="zh-CN" sz="2800" b="0" dirty="0"/>
                  <a:t> </a:t>
                </a:r>
                <a14:m>
                  <m:oMath xmlns:m="http://schemas.openxmlformats.org/officeDocument/2006/math">
                    <m:r>
                      <a:rPr lang="en-US" altLang="zh-CN" sz="2800" b="0" i="1" smtClean="0">
                        <a:latin typeface="Cambria Math" panose="02040503050406030204" pitchFamily="18" charset="0"/>
                      </a:rPr>
                      <m:t>𝐶𝑜𝑣</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𝑗</m:t>
                            </m:r>
                          </m:sub>
                        </m:sSub>
                      </m:e>
                    </m:d>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−1</m:t>
                        </m:r>
                      </m:den>
                    </m:f>
                    <m:nary>
                      <m:naryPr>
                        <m:chr m:val="∑"/>
                        <m:ctrlPr>
                          <a:rPr lang="en-US" altLang="zh-CN" sz="280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𝑇</m:t>
                        </m:r>
                      </m:sup>
                      <m:e>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bar>
                          <m:barPr>
                            <m:pos m:val="top"/>
                            <m:ctrlPr>
                              <a:rPr lang="en-US" altLang="zh-CN" sz="2800" b="0" i="1" smtClean="0">
                                <a:latin typeface="Cambria Math" panose="02040503050406030204" pitchFamily="18" charset="0"/>
                              </a:rPr>
                            </m:ctrlPr>
                          </m:ba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ba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𝑡</m:t>
                            </m:r>
                          </m:sub>
                        </m:sSub>
                        <m:r>
                          <a:rPr lang="en-US" altLang="zh-CN" sz="2800" i="1">
                            <a:latin typeface="Cambria Math" panose="02040503050406030204" pitchFamily="18" charset="0"/>
                          </a:rPr>
                          <m:t>−</m:t>
                        </m:r>
                        <m:bar>
                          <m:barPr>
                            <m:pos m:val="top"/>
                            <m:ctrlPr>
                              <a:rPr lang="en-US" altLang="zh-CN" sz="2800" i="1">
                                <a:latin typeface="Cambria Math" panose="02040503050406030204" pitchFamily="18" charset="0"/>
                              </a:rPr>
                            </m:ctrlPr>
                          </m:ba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𝑗</m:t>
                                </m:r>
                              </m:sub>
                            </m:sSub>
                          </m:e>
                        </m:bar>
                        <m:r>
                          <a:rPr lang="en-US" altLang="zh-CN" sz="2800" b="0" i="1" smtClean="0">
                            <a:latin typeface="Cambria Math" panose="02040503050406030204" pitchFamily="18" charset="0"/>
                          </a:rPr>
                          <m:t>)</m:t>
                        </m:r>
                      </m:e>
                    </m:nary>
                  </m:oMath>
                </a14:m>
                <a:endParaRPr lang="en-US" altLang="zh-CN" sz="2800" dirty="0"/>
              </a:p>
              <a:p>
                <a:endParaRPr lang="en-US" altLang="zh-CN" sz="1400" dirty="0"/>
              </a:p>
              <a:p>
                <a:r>
                  <a:rPr lang="zh-CN" altLang="en-US" sz="2800" dirty="0"/>
                  <a:t>两只股票的</a:t>
                </a:r>
                <a:r>
                  <a:rPr lang="zh-CN" altLang="en-US" sz="2800" b="1" dirty="0"/>
                  <a:t>相关系数</a:t>
                </a:r>
                <a:r>
                  <a:rPr lang="zh-CN" altLang="en-US" sz="2800" dirty="0"/>
                  <a:t>：</a:t>
                </a:r>
                <a14:m>
                  <m:oMath xmlns:m="http://schemas.openxmlformats.org/officeDocument/2006/math">
                    <m:r>
                      <a:rPr lang="en-US" altLang="zh-CN" sz="2800" b="0" i="1" smtClean="0">
                        <a:latin typeface="Cambria Math" panose="02040503050406030204" pitchFamily="18" charset="0"/>
                      </a:rPr>
                      <m:t>𝐶</m:t>
                    </m:r>
                    <m:r>
                      <m:rPr>
                        <m:sty m:val="p"/>
                      </m:rPr>
                      <a:rPr lang="en-US" altLang="zh-CN" sz="2800" b="0" i="0" smtClean="0">
                        <a:latin typeface="Cambria Math" panose="02040503050406030204" pitchFamily="18" charset="0"/>
                      </a:rPr>
                      <m:t>orr</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𝑗</m:t>
                            </m:r>
                          </m:sub>
                        </m:sSub>
                      </m:e>
                    </m:d>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𝑗</m:t>
                                </m:r>
                              </m:sub>
                            </m:sSub>
                          </m:e>
                        </m:d>
                      </m:num>
                      <m:den>
                        <m:r>
                          <a:rPr lang="en-US" altLang="zh-CN" sz="2800" b="0" i="1" smtClean="0">
                            <a:latin typeface="Cambria Math" panose="02040503050406030204" pitchFamily="18" charset="0"/>
                          </a:rPr>
                          <m:t>𝑆𝐷</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𝑆𝐷</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𝑗</m:t>
                            </m:r>
                          </m:sub>
                        </m:sSub>
                        <m:r>
                          <a:rPr lang="en-US" altLang="zh-CN" sz="2800" b="0" i="1" smtClean="0">
                            <a:latin typeface="Cambria Math" panose="02040503050406030204" pitchFamily="18" charset="0"/>
                          </a:rPr>
                          <m:t>)</m:t>
                        </m:r>
                      </m:den>
                    </m:f>
                  </m:oMath>
                </a14:m>
                <a:endParaRPr lang="en-US" altLang="zh-CN" sz="2800" dirty="0"/>
              </a:p>
            </p:txBody>
          </p:sp>
        </mc:Choice>
        <mc:Fallback xmlns="">
          <p:sp>
            <p:nvSpPr>
              <p:cNvPr id="2" name="文本框 1">
                <a:extLst>
                  <a:ext uri="{FF2B5EF4-FFF2-40B4-BE49-F238E27FC236}">
                    <a16:creationId xmlns:a16="http://schemas.microsoft.com/office/drawing/2014/main" id="{2D9CDABB-E8E5-6AD7-5DEC-CC7E8081AE61}"/>
                  </a:ext>
                </a:extLst>
              </p:cNvPr>
              <p:cNvSpPr txBox="1">
                <a:spLocks noRot="1" noChangeAspect="1" noMove="1" noResize="1" noEditPoints="1" noAdjustHandles="1" noChangeArrowheads="1" noChangeShapeType="1" noTextEdit="1"/>
              </p:cNvSpPr>
              <p:nvPr/>
            </p:nvSpPr>
            <p:spPr>
              <a:xfrm>
                <a:off x="488577" y="1326776"/>
                <a:ext cx="11214847" cy="2435410"/>
              </a:xfrm>
              <a:prstGeom prst="rect">
                <a:avLst/>
              </a:prstGeom>
              <a:blipFill>
                <a:blip r:embed="rId4"/>
                <a:stretch>
                  <a:fillRect l="-1087" t="-150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94DAC76-9893-F9A7-9297-CBD48199A597}"/>
              </a:ext>
            </a:extLst>
          </p:cNvPr>
          <p:cNvPicPr>
            <a:picLocks noChangeAspect="1"/>
          </p:cNvPicPr>
          <p:nvPr/>
        </p:nvPicPr>
        <p:blipFill>
          <a:blip r:embed="rId5"/>
          <a:stretch>
            <a:fillRect/>
          </a:stretch>
        </p:blipFill>
        <p:spPr>
          <a:xfrm>
            <a:off x="1285598" y="4041100"/>
            <a:ext cx="9620804" cy="2099723"/>
          </a:xfrm>
          <a:prstGeom prst="rect">
            <a:avLst/>
          </a:prstGeom>
        </p:spPr>
      </p:pic>
    </p:spTree>
    <p:extLst>
      <p:ext uri="{BB962C8B-B14F-4D97-AF65-F5344CB8AC3E}">
        <p14:creationId xmlns:p14="http://schemas.microsoft.com/office/powerpoint/2010/main" val="1402132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96037" y="250621"/>
            <a:ext cx="2828018"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2</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只股票的投资组合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D91D0F3-45BA-44D3-AFBF-C62C6A9656C4}"/>
                  </a:ext>
                </a:extLst>
              </p:cNvPr>
              <p:cNvSpPr txBox="1"/>
              <p:nvPr/>
            </p:nvSpPr>
            <p:spPr>
              <a:xfrm>
                <a:off x="829236" y="1868958"/>
                <a:ext cx="10533529" cy="3120085"/>
              </a:xfrm>
              <a:prstGeom prst="rect">
                <a:avLst/>
              </a:prstGeom>
              <a:noFill/>
            </p:spPr>
            <p:txBody>
              <a:bodyPr wrap="square" rtlCol="0">
                <a:spAutoFit/>
              </a:bodyPr>
              <a:lstStyle/>
              <a:p>
                <a:pPr algn="l"/>
                <a:r>
                  <a:rPr lang="zh-CN" altLang="en-US" sz="2800" dirty="0"/>
                  <a:t>考虑由两只股票构成的投资组合</a:t>
                </a:r>
                <a14:m>
                  <m:oMath xmlns:m="http://schemas.openxmlformats.org/officeDocument/2006/math">
                    <m:r>
                      <a:rPr lang="en-US" altLang="zh-CN" sz="2800" i="1" dirty="0" smtClean="0">
                        <a:latin typeface="Cambria Math" panose="02040503050406030204" pitchFamily="18" charset="0"/>
                      </a:rPr>
                      <m:t>𝑃</m:t>
                    </m:r>
                  </m:oMath>
                </a14:m>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𝑃</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2</m:t>
                        </m:r>
                      </m:sub>
                    </m:sSub>
                  </m:oMath>
                </a14:m>
                <a:endParaRPr lang="en-US" altLang="zh-CN" sz="2800" dirty="0"/>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𝑉𝑎𝑟</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oMath>
                  </m:oMathPara>
                </a14:m>
                <a:endParaRPr lang="en-US" altLang="zh-CN" sz="2800" dirty="0"/>
              </a:p>
              <a:p>
                <a:r>
                  <a:rPr lang="en-US" altLang="zh-CN" sz="2800" dirty="0"/>
                  <a:t>	    </a:t>
                </a:r>
                <a14:m>
                  <m:oMath xmlns:m="http://schemas.openxmlformats.org/officeDocument/2006/math">
                    <m:r>
                      <a:rPr lang="en-US" altLang="zh-CN" sz="2800" b="0" i="1" smtClean="0">
                        <a:latin typeface="Cambria Math" panose="02040503050406030204" pitchFamily="18" charset="0"/>
                      </a:rPr>
                      <m:t>=</m:t>
                    </m:r>
                    <m:sSubSup>
                      <m:sSubSupPr>
                        <m:ctrlPr>
                          <a:rPr lang="en-US" altLang="zh-CN" sz="2800" b="0" i="1" smtClean="0">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𝑥</m:t>
                        </m:r>
                      </m:e>
                      <m:sub>
                        <m:r>
                          <a:rPr lang="en-US" altLang="zh-CN" sz="2800" b="0" i="1" smtClean="0">
                            <a:solidFill>
                              <a:srgbClr val="FF0000"/>
                            </a:solidFill>
                            <a:latin typeface="Cambria Math" panose="02040503050406030204" pitchFamily="18" charset="0"/>
                          </a:rPr>
                          <m:t>1</m:t>
                        </m:r>
                      </m:sub>
                      <m:sup>
                        <m:r>
                          <a:rPr lang="en-US" altLang="zh-CN" sz="2800" b="0" i="1" smtClean="0">
                            <a:solidFill>
                              <a:srgbClr val="FF0000"/>
                            </a:solidFill>
                            <a:latin typeface="Cambria Math" panose="02040503050406030204" pitchFamily="18" charset="0"/>
                          </a:rPr>
                          <m:t>2</m:t>
                        </m:r>
                      </m:sup>
                    </m:sSubSup>
                    <m:r>
                      <a:rPr lang="en-US" altLang="zh-CN" sz="2800" b="0" i="1" smtClean="0">
                        <a:solidFill>
                          <a:srgbClr val="FF0000"/>
                        </a:solidFill>
                        <a:latin typeface="Cambria Math" panose="02040503050406030204" pitchFamily="18" charset="0"/>
                      </a:rPr>
                      <m:t>𝑉𝑎𝑟</m:t>
                    </m:r>
                    <m:d>
                      <m:dPr>
                        <m:ctrlPr>
                          <a:rPr lang="en-US" altLang="zh-CN" sz="2800" b="0" i="1" smtClean="0">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1</m:t>
                            </m:r>
                          </m:sub>
                        </m:sSub>
                      </m:e>
                    </m:d>
                    <m:r>
                      <a:rPr lang="en-US" altLang="zh-CN" sz="2800" b="0" i="1" smtClean="0">
                        <a:solidFill>
                          <a:srgbClr val="FF0000"/>
                        </a:solidFill>
                        <a:latin typeface="Cambria Math" panose="02040503050406030204" pitchFamily="18" charset="0"/>
                      </a:rPr>
                      <m:t>+2</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1</m:t>
                        </m:r>
                      </m:sub>
                    </m:s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2</m:t>
                        </m:r>
                      </m:sub>
                    </m:sSub>
                    <m:r>
                      <m:rPr>
                        <m:sty m:val="p"/>
                      </m:rPr>
                      <a:rPr lang="en-US" altLang="zh-CN" sz="2800" b="0" i="0" smtClean="0">
                        <a:solidFill>
                          <a:srgbClr val="FF0000"/>
                        </a:solidFill>
                        <a:latin typeface="Cambria Math" panose="02040503050406030204" pitchFamily="18" charset="0"/>
                      </a:rPr>
                      <m:t>Cov</m:t>
                    </m:r>
                    <m:d>
                      <m:dPr>
                        <m:ctrlPr>
                          <a:rPr lang="en-US" altLang="zh-CN" sz="2800" b="0" i="1" smtClean="0">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1</m:t>
                            </m:r>
                          </m:sub>
                        </m:sSub>
                        <m:r>
                          <a:rPr lang="en-US" altLang="zh-CN" sz="2800" b="0" i="0"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2</m:t>
                            </m:r>
                          </m:sub>
                        </m:sSub>
                      </m:e>
                    </m:d>
                    <m:r>
                      <a:rPr lang="en-US" altLang="zh-CN" sz="2800" b="0" i="0" smtClean="0">
                        <a:solidFill>
                          <a:srgbClr val="FF0000"/>
                        </a:solidFill>
                        <a:latin typeface="Cambria Math" panose="02040503050406030204" pitchFamily="18" charset="0"/>
                      </a:rPr>
                      <m:t>+</m:t>
                    </m:r>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𝑥</m:t>
                        </m:r>
                      </m:e>
                      <m:sub>
                        <m:r>
                          <a:rPr lang="en-US" altLang="zh-CN" sz="2800" b="0" i="1" smtClean="0">
                            <a:solidFill>
                              <a:srgbClr val="FF0000"/>
                            </a:solidFill>
                            <a:latin typeface="Cambria Math" panose="02040503050406030204" pitchFamily="18" charset="0"/>
                          </a:rPr>
                          <m:t>2</m:t>
                        </m:r>
                      </m:sub>
                      <m:sup>
                        <m:r>
                          <a:rPr lang="en-US" altLang="zh-CN" sz="2800" i="1">
                            <a:solidFill>
                              <a:srgbClr val="FF0000"/>
                            </a:solidFill>
                            <a:latin typeface="Cambria Math" panose="02040503050406030204" pitchFamily="18" charset="0"/>
                          </a:rPr>
                          <m:t>2</m:t>
                        </m:r>
                      </m:sup>
                    </m:sSubSup>
                    <m:r>
                      <a:rPr lang="en-US" altLang="zh-CN" sz="2800" i="1">
                        <a:solidFill>
                          <a:srgbClr val="FF0000"/>
                        </a:solidFill>
                        <a:latin typeface="Cambria Math" panose="02040503050406030204" pitchFamily="18" charset="0"/>
                      </a:rPr>
                      <m:t>𝑉𝑎𝑟</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2</m:t>
                            </m:r>
                          </m:sub>
                        </m:sSub>
                      </m:e>
                    </m:d>
                  </m:oMath>
                </a14:m>
                <a:endParaRPr lang="en-US" altLang="zh-CN" sz="2800" dirty="0"/>
              </a:p>
              <a:p>
                <a:r>
                  <a:rPr lang="en-US" altLang="zh-CN" sz="2800" dirty="0"/>
                  <a:t>	    </a:t>
                </a:r>
                <a14:m>
                  <m:oMath xmlns:m="http://schemas.openxmlformats.org/officeDocument/2006/math">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up>
                        <m:r>
                          <a:rPr lang="en-US" altLang="zh-CN" sz="2800" i="1">
                            <a:latin typeface="Cambria Math" panose="02040503050406030204" pitchFamily="18" charset="0"/>
                          </a:rPr>
                          <m:t>2</m:t>
                        </m:r>
                      </m:sup>
                    </m:sSubSup>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𝑆𝐷</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e>
                    </m:d>
                    <m:r>
                      <a:rPr lang="en-US" altLang="zh-CN" sz="2800" b="0" i="1" smtClean="0">
                        <a:latin typeface="Cambria Math" panose="02040503050406030204" pitchFamily="18" charset="0"/>
                      </a:rPr>
                      <m:t>+</m:t>
                    </m:r>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12</m:t>
                        </m:r>
                      </m:sub>
                    </m:sSub>
                    <m:r>
                      <a:rPr lang="en-US" altLang="zh-CN" sz="2800" b="0" i="1" smtClean="0">
                        <a:latin typeface="Cambria Math" panose="02040503050406030204" pitchFamily="18" charset="0"/>
                      </a:rPr>
                      <m:t>𝑆𝐷</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e>
                    </m:d>
                  </m:oMath>
                </a14:m>
                <a:endParaRPr lang="en-US" altLang="zh-CN" sz="2800" dirty="0"/>
              </a:p>
              <a:p>
                <a:endParaRPr lang="en-US" altLang="zh-CN" sz="1400" dirty="0"/>
              </a:p>
              <a:p>
                <a:r>
                  <a:rPr lang="zh-CN" altLang="en-US" sz="2800" dirty="0"/>
                  <a:t>显然当</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12</m:t>
                        </m:r>
                      </m:sub>
                    </m:sSub>
                    <m:r>
                      <a:rPr lang="en-US" altLang="zh-CN" sz="2800" b="0" i="0" smtClean="0">
                        <a:latin typeface="Cambria Math" panose="02040503050406030204" pitchFamily="18" charset="0"/>
                      </a:rPr>
                      <m:t>=+1</m:t>
                    </m:r>
                  </m:oMath>
                </a14:m>
                <a:r>
                  <a:rPr lang="zh-CN" altLang="en-US" sz="2800" dirty="0"/>
                  <a:t>时，</a:t>
                </a:r>
                <a:r>
                  <a:rPr lang="en-US" altLang="zh-CN" sz="2800" dirty="0"/>
                  <a:t> </a:t>
                </a:r>
                <a14:m>
                  <m:oMath xmlns:m="http://schemas.openxmlformats.org/officeDocument/2006/math">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oMath>
                </a14:m>
                <a:endParaRPr lang="en-US" altLang="zh-CN" sz="2800" dirty="0"/>
              </a:p>
              <a:p>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12</m:t>
                        </m:r>
                      </m:sub>
                    </m:sSub>
                    <m:r>
                      <a:rPr lang="en-US" altLang="zh-CN" sz="2800" b="0" i="0" smtClean="0">
                        <a:latin typeface="Cambria Math" panose="02040503050406030204" pitchFamily="18" charset="0"/>
                      </a:rPr>
                      <m:t>=−1</m:t>
                    </m:r>
                  </m:oMath>
                </a14:m>
                <a:r>
                  <a:rPr lang="zh-CN" altLang="en-US" sz="2800" dirty="0"/>
                  <a:t>时，</a:t>
                </a:r>
                <a:r>
                  <a:rPr lang="en-US" altLang="zh-CN" sz="2800" dirty="0"/>
                  <a:t> </a:t>
                </a:r>
                <a14:m>
                  <m:oMath xmlns:m="http://schemas.openxmlformats.org/officeDocument/2006/math">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oMath>
                </a14:m>
                <a:endParaRPr lang="zh-CN" altLang="en-US" sz="2800" dirty="0"/>
              </a:p>
            </p:txBody>
          </p:sp>
        </mc:Choice>
        <mc:Fallback xmlns="">
          <p:sp>
            <p:nvSpPr>
              <p:cNvPr id="3" name="文本框 2">
                <a:extLst>
                  <a:ext uri="{FF2B5EF4-FFF2-40B4-BE49-F238E27FC236}">
                    <a16:creationId xmlns:a16="http://schemas.microsoft.com/office/drawing/2014/main" id="{FD91D0F3-45BA-44D3-AFBF-C62C6A9656C4}"/>
                  </a:ext>
                </a:extLst>
              </p:cNvPr>
              <p:cNvSpPr txBox="1">
                <a:spLocks noRot="1" noChangeAspect="1" noMove="1" noResize="1" noEditPoints="1" noAdjustHandles="1" noChangeArrowheads="1" noChangeShapeType="1" noTextEdit="1"/>
              </p:cNvSpPr>
              <p:nvPr/>
            </p:nvSpPr>
            <p:spPr>
              <a:xfrm>
                <a:off x="829236" y="1868958"/>
                <a:ext cx="10533529" cy="3120085"/>
              </a:xfrm>
              <a:prstGeom prst="rect">
                <a:avLst/>
              </a:prstGeom>
              <a:blipFill>
                <a:blip r:embed="rId4"/>
                <a:stretch>
                  <a:fillRect l="-1157" t="-2153" b="-4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117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C5C8250-9CFE-9325-D26C-F969044197D1}"/>
              </a:ext>
            </a:extLst>
          </p:cNvPr>
          <p:cNvSpPr txBox="1"/>
          <p:nvPr/>
        </p:nvSpPr>
        <p:spPr>
          <a:xfrm>
            <a:off x="524436" y="1599764"/>
            <a:ext cx="7956176" cy="1600438"/>
          </a:xfrm>
          <a:prstGeom prst="rect">
            <a:avLst/>
          </a:prstGeom>
          <a:noFill/>
        </p:spPr>
        <p:txBody>
          <a:bodyPr wrap="square">
            <a:spAutoFit/>
          </a:bodyPr>
          <a:lstStyle/>
          <a:p>
            <a:r>
              <a:rPr lang="zh-CN" altLang="en-US" sz="2800" dirty="0"/>
              <a:t>例题：</a:t>
            </a:r>
            <a:r>
              <a:rPr lang="en-US" altLang="zh-CN" sz="2800" dirty="0"/>
              <a:t>2014</a:t>
            </a:r>
            <a:r>
              <a:rPr lang="zh-CN" altLang="en-US" sz="2800" dirty="0"/>
              <a:t>年上财真题</a:t>
            </a:r>
            <a:endParaRPr lang="en-US" altLang="zh-CN" sz="2800" dirty="0"/>
          </a:p>
          <a:p>
            <a:endParaRPr lang="en-US" altLang="zh-CN" sz="1400" dirty="0"/>
          </a:p>
          <a:p>
            <a:r>
              <a:rPr lang="zh-CN" altLang="en-US" sz="2800" dirty="0"/>
              <a:t>根据</a:t>
            </a:r>
            <a:r>
              <a:rPr lang="en-US" altLang="zh-CN" sz="2800" dirty="0"/>
              <a:t>CAPM</a:t>
            </a:r>
            <a:r>
              <a:rPr lang="zh-CN" altLang="en-US" sz="2800" dirty="0"/>
              <a:t>模型，防御型证券的贝塔系数为？</a:t>
            </a:r>
            <a:endParaRPr lang="en-US" altLang="zh-CN" sz="2800" dirty="0"/>
          </a:p>
          <a:p>
            <a:r>
              <a:rPr lang="en-US" altLang="zh-CN" sz="2800" dirty="0"/>
              <a:t>A.</a:t>
            </a:r>
            <a:r>
              <a:rPr lang="zh-CN" altLang="en-US" sz="2800" dirty="0"/>
              <a:t>大于</a:t>
            </a:r>
            <a:r>
              <a:rPr lang="en-US" altLang="zh-CN" sz="2800" dirty="0"/>
              <a:t>1	B</a:t>
            </a:r>
            <a:r>
              <a:rPr lang="zh-CN" altLang="en-US" sz="2800" dirty="0"/>
              <a:t>小于</a:t>
            </a:r>
            <a:r>
              <a:rPr lang="en-US" altLang="zh-CN" sz="2800" dirty="0"/>
              <a:t>1	C.</a:t>
            </a:r>
            <a:r>
              <a:rPr lang="zh-CN" altLang="en-US" sz="2800" dirty="0"/>
              <a:t>小于</a:t>
            </a:r>
            <a:r>
              <a:rPr lang="en-US" altLang="zh-CN" sz="2800" dirty="0"/>
              <a:t>0	D.</a:t>
            </a:r>
            <a:r>
              <a:rPr lang="zh-CN" altLang="en-US" sz="2800" dirty="0"/>
              <a:t>可为任何值</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63FD2EA-A787-1A9B-9D95-057E5638E891}"/>
                  </a:ext>
                </a:extLst>
              </p:cNvPr>
              <p:cNvSpPr txBox="1"/>
              <p:nvPr/>
            </p:nvSpPr>
            <p:spPr>
              <a:xfrm>
                <a:off x="524436" y="3809774"/>
                <a:ext cx="11432938" cy="954107"/>
              </a:xfrm>
              <a:prstGeom prst="rect">
                <a:avLst/>
              </a:prstGeom>
              <a:noFill/>
            </p:spPr>
            <p:txBody>
              <a:bodyPr wrap="none" rtlCol="0">
                <a:spAutoFit/>
              </a:bodyPr>
              <a:lstStyle/>
              <a:p>
                <a:r>
                  <a:rPr lang="zh-CN" altLang="en-US" sz="2800" dirty="0"/>
                  <a:t>答案：</a:t>
                </a:r>
                <a14:m>
                  <m:oMath xmlns:m="http://schemas.openxmlformats.org/officeDocument/2006/math">
                    <m:r>
                      <a:rPr lang="zh-CN" altLang="en-US" sz="2800" b="0" i="1" dirty="0">
                        <a:latin typeface="Cambria Math" panose="02040503050406030204" pitchFamily="18" charset="0"/>
                      </a:rPr>
                      <m:t>选</m:t>
                    </m:r>
                    <m:r>
                      <m:rPr>
                        <m:sty m:val="p"/>
                      </m:rPr>
                      <a:rPr lang="en-US" altLang="zh-CN" sz="2800" b="0" i="0" dirty="0" smtClean="0">
                        <a:solidFill>
                          <a:srgbClr val="FF0000"/>
                        </a:solidFill>
                        <a:latin typeface="Cambria Math" panose="02040503050406030204" pitchFamily="18" charset="0"/>
                      </a:rPr>
                      <m:t>B</m:t>
                    </m:r>
                  </m:oMath>
                </a14:m>
                <a:r>
                  <a:rPr lang="zh-CN" altLang="en-US" sz="2800" b="0" dirty="0">
                    <a:latin typeface="Cambria Math" panose="02040503050406030204" pitchFamily="18" charset="0"/>
                  </a:rPr>
                  <a:t>，严格来说应该把题目改为“防御型证券的贝塔系数的绝对值”</a:t>
                </a:r>
                <a:endParaRPr lang="en-US" altLang="zh-CN" sz="2800" b="0" dirty="0">
                  <a:latin typeface="Cambria Math" panose="02040503050406030204" pitchFamily="18" charset="0"/>
                </a:endParaRPr>
              </a:p>
              <a:p>
                <a14:m>
                  <m:oMath xmlns:m="http://schemas.openxmlformats.org/officeDocument/2006/math">
                    <m:d>
                      <m:dPr>
                        <m:begChr m:val="|"/>
                        <m:endChr m:val="|"/>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𝛽</m:t>
                        </m:r>
                      </m:e>
                    </m:d>
                    <m:r>
                      <a:rPr lang="en-US" altLang="zh-CN" sz="2800" b="0" i="1" smtClean="0">
                        <a:latin typeface="Cambria Math" panose="02040503050406030204" pitchFamily="18" charset="0"/>
                      </a:rPr>
                      <m:t>&gt;1</m:t>
                    </m:r>
                  </m:oMath>
                </a14:m>
                <a:r>
                  <a:rPr lang="zh-CN" altLang="en-US" sz="2800" dirty="0"/>
                  <a:t>：进攻型证券；</a:t>
                </a:r>
                <a:r>
                  <a:rPr lang="en-US" altLang="zh-CN" sz="2800" dirty="0"/>
                  <a:t> </a:t>
                </a:r>
                <a14:m>
                  <m:oMath xmlns:m="http://schemas.openxmlformats.org/officeDocument/2006/math">
                    <m:d>
                      <m:dPr>
                        <m:begChr m:val="|"/>
                        <m:endChr m:val="|"/>
                        <m:ctrlPr>
                          <a:rPr lang="en-US" altLang="zh-CN" sz="2800" i="1">
                            <a:latin typeface="Cambria Math" panose="02040503050406030204" pitchFamily="18" charset="0"/>
                          </a:rPr>
                        </m:ctrlPr>
                      </m:dPr>
                      <m:e>
                        <m:r>
                          <a:rPr lang="zh-CN" altLang="en-US" sz="2800" i="1">
                            <a:latin typeface="Cambria Math" panose="02040503050406030204" pitchFamily="18" charset="0"/>
                          </a:rPr>
                          <m:t>𝛽</m:t>
                        </m:r>
                      </m:e>
                    </m:d>
                    <m:r>
                      <a:rPr lang="en-US" altLang="zh-CN" sz="2800" b="0" i="1" smtClean="0">
                        <a:latin typeface="Cambria Math" panose="02040503050406030204" pitchFamily="18" charset="0"/>
                      </a:rPr>
                      <m:t>&lt;</m:t>
                    </m:r>
                    <m:r>
                      <a:rPr lang="en-US" altLang="zh-CN" sz="2800" i="1">
                        <a:latin typeface="Cambria Math" panose="02040503050406030204" pitchFamily="18" charset="0"/>
                      </a:rPr>
                      <m:t>1</m:t>
                    </m:r>
                  </m:oMath>
                </a14:m>
                <a:r>
                  <a:rPr lang="zh-CN" altLang="en-US" sz="2800" dirty="0"/>
                  <a:t>：防御型证券</a:t>
                </a:r>
              </a:p>
            </p:txBody>
          </p:sp>
        </mc:Choice>
        <mc:Fallback xmlns="">
          <p:sp>
            <p:nvSpPr>
              <p:cNvPr id="4" name="文本框 3">
                <a:extLst>
                  <a:ext uri="{FF2B5EF4-FFF2-40B4-BE49-F238E27FC236}">
                    <a16:creationId xmlns:a16="http://schemas.microsoft.com/office/drawing/2014/main" id="{D63FD2EA-A787-1A9B-9D95-057E5638E891}"/>
                  </a:ext>
                </a:extLst>
              </p:cNvPr>
              <p:cNvSpPr txBox="1">
                <a:spLocks noRot="1" noChangeAspect="1" noMove="1" noResize="1" noEditPoints="1" noAdjustHandles="1" noChangeArrowheads="1" noChangeShapeType="1" noTextEdit="1"/>
              </p:cNvSpPr>
              <p:nvPr/>
            </p:nvSpPr>
            <p:spPr>
              <a:xfrm>
                <a:off x="524436" y="3809774"/>
                <a:ext cx="11432938" cy="954107"/>
              </a:xfrm>
              <a:prstGeom prst="rect">
                <a:avLst/>
              </a:prstGeom>
              <a:blipFill>
                <a:blip r:embed="rId4"/>
                <a:stretch>
                  <a:fillRect l="-1066" t="-7051" b="-17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2"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大投资组合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32D7F0B-DAAE-B426-81E5-A7EB37B2D681}"/>
                  </a:ext>
                </a:extLst>
              </p:cNvPr>
              <p:cNvSpPr txBox="1"/>
              <p:nvPr/>
            </p:nvSpPr>
            <p:spPr>
              <a:xfrm>
                <a:off x="248772" y="1178675"/>
                <a:ext cx="11694457" cy="4976234"/>
              </a:xfrm>
              <a:prstGeom prst="rect">
                <a:avLst/>
              </a:prstGeom>
              <a:noFill/>
            </p:spPr>
            <p:txBody>
              <a:bodyPr wrap="square" rtlCol="0">
                <a:spAutoFit/>
              </a:bodyPr>
              <a:lstStyle/>
              <a:p>
                <a:r>
                  <a:rPr lang="zh-CN" altLang="en-US" sz="2800" dirty="0"/>
                  <a:t>考虑由</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只股票构成的投资组合</a:t>
                </a:r>
                <a14:m>
                  <m:oMath xmlns:m="http://schemas.openxmlformats.org/officeDocument/2006/math">
                    <m:r>
                      <a:rPr lang="en-US" altLang="zh-CN" sz="2800" i="1" dirty="0" smtClean="0">
                        <a:latin typeface="Cambria Math" panose="02040503050406030204" pitchFamily="18" charset="0"/>
                      </a:rPr>
                      <m:t>𝑃</m:t>
                    </m:r>
                  </m:oMath>
                </a14:m>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𝑃</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r>
                      <a:rPr lang="en-US" altLang="zh-CN" sz="2800" b="0" i="0" smtClean="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𝑖</m:t>
                            </m:r>
                          </m:sub>
                        </m:sSub>
                      </m:e>
                    </m:nary>
                  </m:oMath>
                </a14:m>
                <a:endParaRPr lang="en-US" altLang="zh-CN" sz="2800" dirty="0"/>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𝑉𝑎𝑟</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𝐶𝑜𝑣</m:t>
                      </m:r>
                      <m:d>
                        <m:dPr>
                          <m:ctrlPr>
                            <a:rPr lang="en-US" altLang="zh-CN" sz="2800" b="0" i="1" smtClean="0">
                              <a:latin typeface="Cambria Math" panose="02040503050406030204" pitchFamily="18" charset="0"/>
                            </a:rPr>
                          </m:ctrlPr>
                        </m:dPr>
                        <m:e>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nary>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𝑗</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𝑗</m:t>
                                  </m:r>
                                </m:sub>
                              </m:sSub>
                            </m:e>
                          </m:nary>
                        </m:e>
                      </m:d>
                    </m:oMath>
                  </m:oMathPara>
                </a14:m>
                <a:endParaRPr lang="en-US" altLang="zh-CN" sz="2800" dirty="0"/>
              </a:p>
              <a:p>
                <a:r>
                  <a:rPr lang="en-US" altLang="zh-CN" sz="2800"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b="0" i="1" smtClean="0">
                            <a:solidFill>
                              <a:srgbClr val="FF0000"/>
                            </a:solidFill>
                            <a:latin typeface="Cambria Math" panose="02040503050406030204" pitchFamily="18" charset="0"/>
                          </a:rPr>
                        </m:ctrlPr>
                      </m:naryPr>
                      <m:sub>
                        <m: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=1</m:t>
                        </m:r>
                      </m:sub>
                      <m:sup>
                        <m:r>
                          <a:rPr lang="en-US" altLang="zh-CN" sz="2800" b="0" i="1" smtClean="0">
                            <a:solidFill>
                              <a:srgbClr val="FF0000"/>
                            </a:solidFill>
                            <a:latin typeface="Cambria Math" panose="02040503050406030204" pitchFamily="18" charset="0"/>
                          </a:rPr>
                          <m:t>𝑛</m:t>
                        </m:r>
                      </m:sup>
                      <m:e>
                        <m:nary>
                          <m:naryPr>
                            <m:chr m:val="∑"/>
                            <m:ctrlPr>
                              <a:rPr lang="en-US" altLang="zh-CN" sz="2800" i="1">
                                <a:solidFill>
                                  <a:srgbClr val="FF0000"/>
                                </a:solidFill>
                                <a:latin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rPr>
                              <m:t>𝑗</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𝑖</m:t>
                                </m:r>
                              </m:sub>
                            </m:s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𝑗</m:t>
                                </m:r>
                              </m:sub>
                            </m:sSub>
                            <m:r>
                              <a:rPr lang="en-US" altLang="zh-CN" sz="2800" i="1">
                                <a:solidFill>
                                  <a:srgbClr val="FF0000"/>
                                </a:solidFill>
                                <a:latin typeface="Cambria Math" panose="02040503050406030204" pitchFamily="18" charset="0"/>
                              </a:rPr>
                              <m:t>𝐶𝑜𝑣</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𝑖</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𝑗</m:t>
                                    </m:r>
                                  </m:sub>
                                </m:sSub>
                              </m:e>
                            </m:d>
                          </m:e>
                        </m:nary>
                      </m:e>
                    </m:nary>
                  </m:oMath>
                </a14:m>
                <a:endParaRPr lang="en-US" altLang="zh-CN" sz="2800" dirty="0"/>
              </a:p>
              <a:p>
                <a:r>
                  <a:rPr lang="en-US" altLang="zh-CN" sz="2800"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𝑖</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𝑃</m:t>
                            </m:r>
                          </m:sub>
                        </m:sSub>
                      </m:e>
                    </m:d>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𝑖𝑃</m:t>
                        </m:r>
                      </m:sub>
                    </m:sSub>
                  </m:oMath>
                </a14:m>
                <a:endParaRPr lang="en-US" altLang="zh-CN" sz="2800" dirty="0"/>
              </a:p>
              <a:p>
                <a:endParaRPr lang="en-US" altLang="zh-CN" sz="1400" dirty="0"/>
              </a:p>
              <a:p>
                <a:r>
                  <a:rPr lang="zh-CN" altLang="en-US" sz="2800" dirty="0"/>
                  <a:t>可得</a:t>
                </a:r>
                <a14:m>
                  <m:oMath xmlns:m="http://schemas.openxmlformats.org/officeDocument/2006/math">
                    <m:r>
                      <a:rPr lang="zh-CN" altLang="en-US" sz="2800" i="1" dirty="0" smtClean="0">
                        <a:solidFill>
                          <a:schemeClr val="tx1"/>
                        </a:solidFill>
                        <a:latin typeface="Cambria Math" panose="02040503050406030204" pitchFamily="18" charset="0"/>
                      </a:rPr>
                      <m:t>：</m:t>
                    </m:r>
                    <m:r>
                      <a:rPr lang="en-US" altLang="zh-CN" sz="2800" i="1" smtClean="0">
                        <a:solidFill>
                          <a:srgbClr val="FF0000"/>
                        </a:solidFill>
                        <a:latin typeface="Cambria Math" panose="02040503050406030204" pitchFamily="18" charset="0"/>
                      </a:rPr>
                      <m:t>𝑆𝐷</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𝑃</m:t>
                            </m:r>
                          </m:sub>
                        </m:sSub>
                      </m:e>
                    </m:d>
                    <m:r>
                      <a:rPr lang="en-US" altLang="zh-CN" sz="2800" i="1">
                        <a:solidFill>
                          <a:srgbClr val="FF0000"/>
                        </a:solidFill>
                        <a:latin typeface="Cambria Math" panose="02040503050406030204" pitchFamily="18" charset="0"/>
                      </a:rPr>
                      <m:t>=</m:t>
                    </m:r>
                    <m:nary>
                      <m:naryPr>
                        <m:chr m:val="∑"/>
                        <m:ctrlPr>
                          <a:rPr lang="en-US" altLang="zh-CN" sz="2800" i="1">
                            <a:solidFill>
                              <a:srgbClr val="FF0000"/>
                            </a:solidFill>
                            <a:latin typeface="Cambria Math" panose="02040503050406030204" pitchFamily="18" charset="0"/>
                          </a:rPr>
                        </m:ctrlPr>
                      </m:naryPr>
                      <m:sub>
                        <m:r>
                          <a:rPr lang="en-US" altLang="zh-CN" sz="2800" i="1">
                            <a:solidFill>
                              <a:srgbClr val="FF0000"/>
                            </a:solidFill>
                            <a:latin typeface="Cambria Math" panose="02040503050406030204" pitchFamily="18" charset="0"/>
                          </a:rPr>
                          <m:t>𝑖</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𝑖</m:t>
                            </m:r>
                          </m:sub>
                        </m:sSub>
                      </m:e>
                    </m:nary>
                    <m:r>
                      <a:rPr lang="en-US" altLang="zh-CN" sz="2800" i="1">
                        <a:solidFill>
                          <a:srgbClr val="FF0000"/>
                        </a:solidFill>
                        <a:latin typeface="Cambria Math" panose="02040503050406030204" pitchFamily="18" charset="0"/>
                      </a:rPr>
                      <m:t>𝑆𝐷</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𝑖</m:t>
                            </m:r>
                          </m:sub>
                        </m:sSub>
                      </m:e>
                    </m:d>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𝑖𝑃</m:t>
                        </m:r>
                      </m:sub>
                    </m:sSub>
                  </m:oMath>
                </a14:m>
                <a:endParaRPr lang="en-US" altLang="zh-CN" sz="2800" dirty="0"/>
              </a:p>
              <a:p>
                <a:endParaRPr lang="en-US" altLang="zh-CN" sz="1400" dirty="0"/>
              </a:p>
              <a:p>
                <a:r>
                  <a:rPr lang="zh-CN" altLang="en-US" sz="2800" dirty="0"/>
                  <a:t>对于由</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只股票构成的</a:t>
                </a:r>
                <a:r>
                  <a:rPr lang="zh-CN" altLang="en-US" sz="2800" b="1" dirty="0"/>
                  <a:t>等权重</a:t>
                </a:r>
                <a:r>
                  <a:rPr lang="zh-CN" altLang="en-US" sz="2800" dirty="0"/>
                  <a:t>投资组合</a:t>
                </a:r>
                <a14:m>
                  <m:oMath xmlns:m="http://schemas.openxmlformats.org/officeDocument/2006/math">
                    <m:r>
                      <a:rPr lang="en-US" altLang="zh-CN" sz="2800" i="1" dirty="0">
                        <a:latin typeface="Cambria Math" panose="02040503050406030204" pitchFamily="18" charset="0"/>
                      </a:rPr>
                      <m:t>𝑃</m:t>
                    </m:r>
                  </m:oMath>
                </a14:m>
                <a:r>
                  <a:rPr lang="zh-CN" altLang="en-US" sz="2800" dirty="0"/>
                  <a:t>：</a:t>
                </a:r>
                <a:endParaRPr lang="en-US" altLang="zh-CN" sz="2800" dirty="0"/>
              </a:p>
              <a:p>
                <a14:m>
                  <m:oMath xmlns:m="http://schemas.openxmlformats.org/officeDocument/2006/math">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en-US" altLang="zh-CN" sz="2800" b="0" i="1" dirty="0" smtClean="0">
                        <a:solidFill>
                          <a:srgbClr val="FF0000"/>
                        </a:solidFill>
                        <a:latin typeface="Cambria Math" panose="02040503050406030204" pitchFamily="18" charset="0"/>
                        <a:ea typeface="Cambria Math" panose="02040503050406030204" pitchFamily="18" charset="0"/>
                      </a:rPr>
                      <m:t>×</m:t>
                    </m:r>
                    <m:r>
                      <a:rPr lang="zh-CN" altLang="en-US" sz="2800" i="1" dirty="0" smtClean="0">
                        <a:solidFill>
                          <a:srgbClr val="FF0000"/>
                        </a:solidFill>
                        <a:latin typeface="Cambria Math" panose="02040503050406030204" pitchFamily="18" charset="0"/>
                      </a:rPr>
                      <m:t>个股的平均方差</m:t>
                    </m:r>
                    <m:r>
                      <a:rPr lang="en-US" altLang="zh-CN" sz="2800" i="1" dirty="0" smtClean="0">
                        <a:solidFill>
                          <a:srgbClr val="FF0000"/>
                        </a:solidFill>
                        <a:latin typeface="Cambria Math" panose="02040503050406030204" pitchFamily="18" charset="0"/>
                      </a:rPr>
                      <m:t>+(1−</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𝑛</m:t>
                        </m:r>
                      </m:den>
                    </m:f>
                    <m:r>
                      <a:rPr lang="en-US" altLang="zh-CN"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ea typeface="Cambria Math" panose="02040503050406030204" pitchFamily="18" charset="0"/>
                      </a:rPr>
                      <m:t>×</m:t>
                    </m:r>
                  </m:oMath>
                </a14:m>
                <a:r>
                  <a:rPr lang="zh-CN" altLang="en-US" sz="2800" dirty="0">
                    <a:solidFill>
                      <a:srgbClr val="FF0000"/>
                    </a:solidFill>
                  </a:rPr>
                  <a:t>股票间的平均协方差</a:t>
                </a:r>
                <a:endParaRPr lang="en-US" altLang="zh-CN" sz="2800" dirty="0">
                  <a:solidFill>
                    <a:srgbClr val="FF0000"/>
                  </a:solidFill>
                </a:endParaRPr>
              </a:p>
            </p:txBody>
          </p:sp>
        </mc:Choice>
        <mc:Fallback xmlns="">
          <p:sp>
            <p:nvSpPr>
              <p:cNvPr id="4" name="文本框 3">
                <a:extLst>
                  <a:ext uri="{FF2B5EF4-FFF2-40B4-BE49-F238E27FC236}">
                    <a16:creationId xmlns:a16="http://schemas.microsoft.com/office/drawing/2014/main" id="{832D7F0B-DAAE-B426-81E5-A7EB37B2D681}"/>
                  </a:ext>
                </a:extLst>
              </p:cNvPr>
              <p:cNvSpPr txBox="1">
                <a:spLocks noRot="1" noChangeAspect="1" noMove="1" noResize="1" noEditPoints="1" noAdjustHandles="1" noChangeArrowheads="1" noChangeShapeType="1" noTextEdit="1"/>
              </p:cNvSpPr>
              <p:nvPr/>
            </p:nvSpPr>
            <p:spPr>
              <a:xfrm>
                <a:off x="248772" y="1178675"/>
                <a:ext cx="11694457" cy="4976234"/>
              </a:xfrm>
              <a:prstGeom prst="rect">
                <a:avLst/>
              </a:prstGeom>
              <a:blipFill>
                <a:blip r:embed="rId4"/>
                <a:stretch>
                  <a:fillRect l="-1095" t="-1224" b="-6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1722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有效投资组合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125D1DF-E37A-3B52-50FA-32A826E0FC42}"/>
              </a:ext>
            </a:extLst>
          </p:cNvPr>
          <p:cNvSpPr txBox="1"/>
          <p:nvPr/>
        </p:nvSpPr>
        <p:spPr>
          <a:xfrm>
            <a:off x="307041" y="896470"/>
            <a:ext cx="11577918" cy="1815882"/>
          </a:xfrm>
          <a:prstGeom prst="rect">
            <a:avLst/>
          </a:prstGeom>
          <a:noFill/>
        </p:spPr>
        <p:txBody>
          <a:bodyPr wrap="square" rtlCol="0">
            <a:spAutoFit/>
          </a:bodyPr>
          <a:lstStyle/>
          <a:p>
            <a:pPr algn="l"/>
            <a:r>
              <a:rPr lang="zh-CN" altLang="en-US" sz="2800" b="1" dirty="0"/>
              <a:t>无效投资组合</a:t>
            </a:r>
            <a:r>
              <a:rPr lang="zh-CN" altLang="en-US" sz="2800" dirty="0"/>
              <a:t>：若</a:t>
            </a:r>
            <a:r>
              <a:rPr lang="zh-CN" altLang="en-US" sz="2800" dirty="0">
                <a:solidFill>
                  <a:srgbClr val="FF0000"/>
                </a:solidFill>
              </a:rPr>
              <a:t>能</a:t>
            </a:r>
            <a:r>
              <a:rPr lang="zh-CN" altLang="en-US" sz="2800" dirty="0"/>
              <a:t>找到</a:t>
            </a:r>
            <a:r>
              <a:rPr lang="zh-CN" altLang="en-US" sz="2800" dirty="0">
                <a:solidFill>
                  <a:srgbClr val="FF0000"/>
                </a:solidFill>
              </a:rPr>
              <a:t>同时满足期望收益率更大且波动率更低</a:t>
            </a:r>
            <a:r>
              <a:rPr lang="zh-CN" altLang="en-US" sz="2800" dirty="0"/>
              <a:t>的另一个投资组合，则称现有投资组合为无效投资组合。</a:t>
            </a:r>
            <a:endParaRPr lang="en-US" altLang="zh-CN" sz="2800" dirty="0"/>
          </a:p>
          <a:p>
            <a:r>
              <a:rPr lang="zh-CN" altLang="en-US" sz="2800" b="1" dirty="0"/>
              <a:t>有效投资组合</a:t>
            </a:r>
            <a:r>
              <a:rPr lang="zh-CN" altLang="en-US" sz="2800" dirty="0"/>
              <a:t>：</a:t>
            </a:r>
            <a:r>
              <a:rPr lang="zh-CN" altLang="en-US" sz="2800" dirty="0">
                <a:solidFill>
                  <a:srgbClr val="FF0000"/>
                </a:solidFill>
              </a:rPr>
              <a:t>不能</a:t>
            </a:r>
            <a:r>
              <a:rPr lang="zh-CN" altLang="en-US" sz="2800" dirty="0"/>
              <a:t>找到</a:t>
            </a:r>
            <a:r>
              <a:rPr lang="zh-CN" altLang="en-US" sz="2800" dirty="0">
                <a:solidFill>
                  <a:srgbClr val="FF0000"/>
                </a:solidFill>
              </a:rPr>
              <a:t>同时满足期望收益率更大且波动率更低</a:t>
            </a:r>
            <a:r>
              <a:rPr lang="zh-CN" altLang="en-US" sz="2800" dirty="0"/>
              <a:t>的另一个投资组合，则称现有投资组合为有效投资组合。</a:t>
            </a:r>
            <a:endParaRPr lang="en-US" altLang="zh-CN" sz="2800" dirty="0"/>
          </a:p>
        </p:txBody>
      </p:sp>
      <p:grpSp>
        <p:nvGrpSpPr>
          <p:cNvPr id="6" name="组合 5">
            <a:extLst>
              <a:ext uri="{FF2B5EF4-FFF2-40B4-BE49-F238E27FC236}">
                <a16:creationId xmlns:a16="http://schemas.microsoft.com/office/drawing/2014/main" id="{3726642A-E376-B5BB-3B95-8DE1D789A7AB}"/>
              </a:ext>
            </a:extLst>
          </p:cNvPr>
          <p:cNvGrpSpPr/>
          <p:nvPr/>
        </p:nvGrpSpPr>
        <p:grpSpPr>
          <a:xfrm>
            <a:off x="2310347" y="2712352"/>
            <a:ext cx="7571303" cy="3895027"/>
            <a:chOff x="2310347" y="2712352"/>
            <a:chExt cx="7571303" cy="3895027"/>
          </a:xfrm>
        </p:grpSpPr>
        <p:pic>
          <p:nvPicPr>
            <p:cNvPr id="4" name="图片 3">
              <a:extLst>
                <a:ext uri="{FF2B5EF4-FFF2-40B4-BE49-F238E27FC236}">
                  <a16:creationId xmlns:a16="http://schemas.microsoft.com/office/drawing/2014/main" id="{8B22B363-99FB-F4B4-AAAA-D1E10EE92750}"/>
                </a:ext>
              </a:extLst>
            </p:cNvPr>
            <p:cNvPicPr>
              <a:picLocks noChangeAspect="1"/>
            </p:cNvPicPr>
            <p:nvPr/>
          </p:nvPicPr>
          <p:blipFill>
            <a:blip r:embed="rId4"/>
            <a:stretch>
              <a:fillRect/>
            </a:stretch>
          </p:blipFill>
          <p:spPr>
            <a:xfrm>
              <a:off x="3598395" y="2712352"/>
              <a:ext cx="4995209" cy="3602443"/>
            </a:xfrm>
            <a:prstGeom prst="rect">
              <a:avLst/>
            </a:prstGeom>
          </p:spPr>
        </p:pic>
        <p:sp>
          <p:nvSpPr>
            <p:cNvPr id="5" name="文本框 4">
              <a:extLst>
                <a:ext uri="{FF2B5EF4-FFF2-40B4-BE49-F238E27FC236}">
                  <a16:creationId xmlns:a16="http://schemas.microsoft.com/office/drawing/2014/main" id="{75A66D58-778F-1352-82DF-3A4C25231640}"/>
                </a:ext>
              </a:extLst>
            </p:cNvPr>
            <p:cNvSpPr txBox="1"/>
            <p:nvPr/>
          </p:nvSpPr>
          <p:spPr>
            <a:xfrm>
              <a:off x="2310347" y="6145714"/>
              <a:ext cx="7571303" cy="461665"/>
            </a:xfrm>
            <a:prstGeom prst="rect">
              <a:avLst/>
            </a:prstGeom>
            <a:noFill/>
          </p:spPr>
          <p:txBody>
            <a:bodyPr wrap="none" rtlCol="0">
              <a:spAutoFit/>
            </a:bodyPr>
            <a:lstStyle/>
            <a:p>
              <a:pPr algn="l"/>
              <a:r>
                <a:rPr lang="zh-CN" altLang="en-US" sz="2400" dirty="0"/>
                <a:t>两种证券组合的相关系数对波动率、期望收益率的影响</a:t>
              </a:r>
            </a:p>
          </p:txBody>
        </p:sp>
      </p:grpSp>
    </p:spTree>
    <p:extLst>
      <p:ext uri="{BB962C8B-B14F-4D97-AF65-F5344CB8AC3E}">
        <p14:creationId xmlns:p14="http://schemas.microsoft.com/office/powerpoint/2010/main" val="3863895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有效边界</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5" name="组合 4">
            <a:extLst>
              <a:ext uri="{FF2B5EF4-FFF2-40B4-BE49-F238E27FC236}">
                <a16:creationId xmlns:a16="http://schemas.microsoft.com/office/drawing/2014/main" id="{B94CD578-7989-7DF6-39B0-E4D974D02302}"/>
              </a:ext>
            </a:extLst>
          </p:cNvPr>
          <p:cNvGrpSpPr/>
          <p:nvPr/>
        </p:nvGrpSpPr>
        <p:grpSpPr>
          <a:xfrm>
            <a:off x="1343063" y="1201261"/>
            <a:ext cx="9505874" cy="4917144"/>
            <a:chOff x="1343063" y="1201261"/>
            <a:chExt cx="9505874" cy="4917144"/>
          </a:xfrm>
        </p:grpSpPr>
        <p:pic>
          <p:nvPicPr>
            <p:cNvPr id="3" name="图片 2">
              <a:extLst>
                <a:ext uri="{FF2B5EF4-FFF2-40B4-BE49-F238E27FC236}">
                  <a16:creationId xmlns:a16="http://schemas.microsoft.com/office/drawing/2014/main" id="{A5D1F60C-86CE-5141-DDDE-9FFB413DA1C8}"/>
                </a:ext>
              </a:extLst>
            </p:cNvPr>
            <p:cNvPicPr>
              <a:picLocks noChangeAspect="1"/>
            </p:cNvPicPr>
            <p:nvPr/>
          </p:nvPicPr>
          <p:blipFill rotWithShape="1">
            <a:blip r:embed="rId4">
              <a:extLst>
                <a:ext uri="{28A0092B-C50C-407E-A947-70E740481C1C}">
                  <a14:useLocalDpi xmlns:a14="http://schemas.microsoft.com/office/drawing/2010/main" val="0"/>
                </a:ext>
              </a:extLst>
            </a:blip>
            <a:srcRect l="12208" t="22026" r="12905" b="8039"/>
            <a:stretch/>
          </p:blipFill>
          <p:spPr>
            <a:xfrm rot="16200000">
              <a:off x="3935070" y="-228173"/>
              <a:ext cx="4321860" cy="7180727"/>
            </a:xfrm>
            <a:prstGeom prst="rect">
              <a:avLst/>
            </a:prstGeom>
          </p:spPr>
        </p:pic>
        <p:sp>
          <p:nvSpPr>
            <p:cNvPr id="4" name="文本框 3">
              <a:extLst>
                <a:ext uri="{FF2B5EF4-FFF2-40B4-BE49-F238E27FC236}">
                  <a16:creationId xmlns:a16="http://schemas.microsoft.com/office/drawing/2014/main" id="{BA606A1D-E946-F53F-1152-6AA6D09FCFCD}"/>
                </a:ext>
              </a:extLst>
            </p:cNvPr>
            <p:cNvSpPr txBox="1"/>
            <p:nvPr/>
          </p:nvSpPr>
          <p:spPr>
            <a:xfrm>
              <a:off x="1343063" y="5656740"/>
              <a:ext cx="9505874" cy="461665"/>
            </a:xfrm>
            <a:prstGeom prst="rect">
              <a:avLst/>
            </a:prstGeom>
            <a:noFill/>
          </p:spPr>
          <p:txBody>
            <a:bodyPr wrap="square" rtlCol="0">
              <a:spAutoFit/>
            </a:bodyPr>
            <a:lstStyle/>
            <a:p>
              <a:r>
                <a:rPr lang="zh-CN" altLang="en-US" sz="2400" dirty="0">
                  <a:solidFill>
                    <a:srgbClr val="FF0000"/>
                  </a:solidFill>
                </a:rPr>
                <a:t>允许卖空</a:t>
              </a:r>
              <a:r>
                <a:rPr lang="zh-CN" altLang="en-US" sz="2400" dirty="0"/>
                <a:t>前提下分别由</a:t>
              </a:r>
              <a:r>
                <a:rPr lang="en-US" altLang="zh-CN" sz="2400" dirty="0"/>
                <a:t>3</a:t>
              </a:r>
              <a:r>
                <a:rPr lang="zh-CN" altLang="en-US" sz="2400" dirty="0"/>
                <a:t>只股票和</a:t>
              </a:r>
              <a:r>
                <a:rPr lang="en-US" altLang="zh-CN" sz="2400" dirty="0"/>
                <a:t>10</a:t>
              </a:r>
              <a:r>
                <a:rPr lang="zh-CN" altLang="en-US" sz="2400" dirty="0"/>
                <a:t>只股票构成的投资组合的有效边界</a:t>
              </a:r>
            </a:p>
          </p:txBody>
        </p:sp>
      </p:grpSp>
    </p:spTree>
    <p:extLst>
      <p:ext uri="{BB962C8B-B14F-4D97-AF65-F5344CB8AC3E}">
        <p14:creationId xmlns:p14="http://schemas.microsoft.com/office/powerpoint/2010/main" val="2990861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7"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无风险储蓄与借款</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5F3BDD5-3F4F-8032-114E-6BFFB53D3A3A}"/>
                  </a:ext>
                </a:extLst>
              </p:cNvPr>
              <p:cNvSpPr txBox="1"/>
              <p:nvPr/>
            </p:nvSpPr>
            <p:spPr>
              <a:xfrm>
                <a:off x="347741" y="1725681"/>
                <a:ext cx="11496518" cy="3406638"/>
              </a:xfrm>
              <a:prstGeom prst="rect">
                <a:avLst/>
              </a:prstGeom>
              <a:noFill/>
            </p:spPr>
            <p:txBody>
              <a:bodyPr wrap="square" rtlCol="0">
                <a:spAutoFit/>
              </a:bodyPr>
              <a:lstStyle/>
              <a:p>
                <a:r>
                  <a:rPr lang="zh-CN" altLang="en-US" sz="2800" dirty="0"/>
                  <a:t>考虑将</a:t>
                </a:r>
                <a14:m>
                  <m:oMath xmlns:m="http://schemas.openxmlformats.org/officeDocument/2006/math">
                    <m:r>
                      <a:rPr lang="en-US" altLang="zh-CN" sz="2800" b="0" i="1" smtClean="0">
                        <a:latin typeface="Cambria Math" panose="02040503050406030204" pitchFamily="18" charset="0"/>
                      </a:rPr>
                      <m:t>𝑥</m:t>
                    </m:r>
                  </m:oMath>
                </a14:m>
                <a:r>
                  <a:rPr lang="zh-CN" altLang="en-US" sz="2800" dirty="0"/>
                  <a:t>比例资金投资于回报率为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𝑃</m:t>
                        </m:r>
                      </m:sub>
                    </m:sSub>
                  </m:oMath>
                </a14:m>
                <a:r>
                  <a:rPr lang="zh-CN" altLang="en-US" sz="2800" dirty="0"/>
                  <a:t>的风险证券组合，将</a:t>
                </a:r>
                <a14:m>
                  <m:oMath xmlns:m="http://schemas.openxmlformats.org/officeDocument/2006/math">
                    <m:r>
                      <a:rPr lang="en-US" altLang="zh-CN" sz="2800" b="0" i="0" smtClean="0">
                        <a:latin typeface="Cambria Math" panose="02040503050406030204" pitchFamily="18" charset="0"/>
                      </a:rPr>
                      <m:t>(1−</m:t>
                    </m:r>
                    <m:r>
                      <a:rPr lang="en-US" altLang="zh-CN" sz="2800" i="1">
                        <a:latin typeface="Cambria Math" panose="02040503050406030204" pitchFamily="18" charset="0"/>
                      </a:rPr>
                      <m:t>𝑥</m:t>
                    </m:r>
                    <m:r>
                      <a:rPr lang="en-US" altLang="zh-CN" sz="2800" b="0" i="1" smtClean="0">
                        <a:latin typeface="Cambria Math" panose="02040503050406030204" pitchFamily="18" charset="0"/>
                      </a:rPr>
                      <m:t>)</m:t>
                    </m:r>
                  </m:oMath>
                </a14:m>
                <a:r>
                  <a:rPr lang="zh-CN" altLang="en-US" sz="2800" dirty="0"/>
                  <a:t>比例资金投资于回报率为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𝑓</m:t>
                        </m:r>
                      </m:sub>
                    </m:sSub>
                  </m:oMath>
                </a14:m>
                <a:r>
                  <a:rPr lang="zh-CN" altLang="en-US" sz="2800" dirty="0"/>
                  <a:t>的无风险债券：</a:t>
                </a:r>
                <a:endParaRPr lang="en-US" altLang="zh-CN" sz="2800" dirty="0"/>
              </a:p>
              <a:p>
                <a:endParaRPr lang="en-US" altLang="zh-CN" sz="14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𝑥𝑃</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𝑥𝐸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a:latin typeface="Cambria Math" panose="02040503050406030204" pitchFamily="18" charset="0"/>
                            </a:rPr>
                            <m:t>1−</m:t>
                          </m:r>
                          <m:r>
                            <a:rPr lang="en-US" altLang="zh-CN" sz="2800" i="1">
                              <a:latin typeface="Cambria Math" panose="02040503050406030204" pitchFamily="18" charset="0"/>
                            </a:rPr>
                            <m:t>𝑥</m:t>
                          </m:r>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0" smtClean="0">
                          <a:latin typeface="Cambria Math" panose="02040503050406030204" pitchFamily="18" charset="0"/>
                        </a:rPr>
                        <m:t>+</m:t>
                      </m:r>
                      <m:r>
                        <a:rPr lang="en-US" altLang="zh-CN" sz="2800" i="1">
                          <a:latin typeface="Cambria Math" panose="02040503050406030204" pitchFamily="18" charset="0"/>
                        </a:rPr>
                        <m:t>𝑥</m:t>
                      </m:r>
                      <m:r>
                        <a:rPr lang="en-US" altLang="zh-CN" sz="2800" b="0" i="0" smtClean="0">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0" smtClean="0">
                          <a:latin typeface="Cambria Math" panose="02040503050406030204" pitchFamily="18" charset="0"/>
                        </a:rPr>
                        <m:t>)</m:t>
                      </m:r>
                    </m:oMath>
                  </m:oMathPara>
                </a14:m>
                <a:endParaRPr lang="en-US" altLang="zh-CN" sz="2800" dirty="0"/>
              </a:p>
              <a:p>
                <a:endParaRPr lang="en-US" altLang="zh-CN" sz="1400" dirty="0"/>
              </a:p>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𝑆𝐷</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𝑥𝑃</m:t>
                              </m:r>
                            </m:sub>
                          </m:sSub>
                        </m:e>
                      </m:d>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p>
                            <m:sSupPr>
                              <m:ctrlPr>
                                <a:rPr lang="en-US" altLang="zh-CN" sz="2800" b="0" i="1" smtClean="0">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a:latin typeface="Cambria Math" panose="02040503050406030204" pitchFamily="18" charset="0"/>
                                    </a:rPr>
                                    <m:t>1−</m:t>
                                  </m:r>
                                  <m:r>
                                    <a:rPr lang="en-US" altLang="zh-CN" sz="2800" i="1">
                                      <a:latin typeface="Cambria Math" panose="02040503050406030204" pitchFamily="18" charset="0"/>
                                    </a:rPr>
                                    <m:t>𝑥</m:t>
                                  </m:r>
                                </m:e>
                              </m:d>
                            </m:e>
                            <m:sup>
                              <m:r>
                                <a:rPr lang="en-US" altLang="zh-CN" sz="2800" b="0" i="1" smtClean="0">
                                  <a:latin typeface="Cambria Math" panose="02040503050406030204" pitchFamily="18" charset="0"/>
                                </a:rPr>
                                <m:t>2</m:t>
                              </m:r>
                            </m:sup>
                          </m:sSup>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𝑃</m:t>
                                  </m:r>
                                </m:sub>
                              </m:sSub>
                            </m:e>
                          </m:d>
                          <m:r>
                            <a:rPr lang="en-US" altLang="zh-CN" sz="2800" b="0" i="1" smtClean="0">
                              <a:latin typeface="Cambria Math" panose="02040503050406030204" pitchFamily="18" charset="0"/>
                            </a:rPr>
                            <m:t>+2</m:t>
                          </m:r>
                          <m:r>
                            <a:rPr lang="en-US" altLang="zh-CN" sz="2800" i="1">
                              <a:latin typeface="Cambria Math" panose="02040503050406030204" pitchFamily="18" charset="0"/>
                            </a:rPr>
                            <m:t>𝑥</m:t>
                          </m:r>
                          <m:d>
                            <m:dPr>
                              <m:ctrlPr>
                                <a:rPr lang="en-US" altLang="zh-CN" sz="2800" i="1">
                                  <a:latin typeface="Cambria Math" panose="02040503050406030204" pitchFamily="18" charset="0"/>
                                </a:rPr>
                              </m:ctrlPr>
                            </m:dPr>
                            <m:e>
                              <m:r>
                                <a:rPr lang="en-US" altLang="zh-CN" sz="2800">
                                  <a:latin typeface="Cambria Math" panose="02040503050406030204" pitchFamily="18" charset="0"/>
                                </a:rPr>
                                <m:t>1−</m:t>
                              </m:r>
                              <m:r>
                                <a:rPr lang="en-US" altLang="zh-CN" sz="2800" i="1">
                                  <a:latin typeface="Cambria Math" panose="02040503050406030204" pitchFamily="18" charset="0"/>
                                </a:rPr>
                                <m:t>𝑥</m:t>
                              </m:r>
                            </m:e>
                          </m:d>
                          <m:r>
                            <a:rPr lang="en-US" altLang="zh-CN" sz="2800" b="0" i="1" smtClean="0">
                              <a:latin typeface="Cambria Math" panose="02040503050406030204" pitchFamily="18" charset="0"/>
                            </a:rPr>
                            <m:t>𝐶𝑜𝑣</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r>
                            <a:rPr lang="en-US" altLang="zh-CN" sz="2800" b="0" i="1" smtClean="0">
                              <a:latin typeface="Cambria Math" panose="02040503050406030204" pitchFamily="18" charset="0"/>
                            </a:rPr>
                            <m:t>)</m:t>
                          </m:r>
                        </m:e>
                      </m:rad>
                    </m:oMath>
                  </m:oMathPara>
                </a14:m>
                <a:endParaRPr lang="en-US" altLang="zh-CN" sz="2800" dirty="0"/>
              </a:p>
              <a:p>
                <a:endParaRPr lang="en-US" altLang="zh-CN" sz="800" dirty="0"/>
              </a:p>
              <a:p>
                <a:r>
                  <a:rPr lang="en-US" altLang="zh-CN" sz="2800" dirty="0"/>
                  <a:t>	    </a:t>
                </a:r>
                <a14:m>
                  <m:oMath xmlns:m="http://schemas.openxmlformats.org/officeDocument/2006/math">
                    <m:r>
                      <a:rPr lang="en-US" altLang="zh-CN" sz="2800" b="0" i="1" smtClean="0">
                        <a:latin typeface="Cambria Math" panose="02040503050406030204" pitchFamily="18" charset="0"/>
                      </a:rPr>
                      <m:t>=</m:t>
                    </m:r>
                    <m:rad>
                      <m:radPr>
                        <m:degHide m:val="on"/>
                        <m:ctrlPr>
                          <a:rPr lang="en-US" altLang="zh-CN" sz="2800" i="1">
                            <a:latin typeface="Cambria Math" panose="02040503050406030204" pitchFamily="18" charset="0"/>
                          </a:rPr>
                        </m:ctrlPr>
                      </m:radPr>
                      <m:deg/>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e>
                    </m:rad>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𝑥𝑆𝐷</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𝑃</m:t>
                        </m:r>
                      </m:sub>
                    </m:sSub>
                    <m:r>
                      <a:rPr lang="en-US" altLang="zh-CN" sz="2800" b="0" i="1" smtClean="0">
                        <a:solidFill>
                          <a:srgbClr val="FF0000"/>
                        </a:solidFill>
                        <a:latin typeface="Cambria Math" panose="02040503050406030204" pitchFamily="18" charset="0"/>
                      </a:rPr>
                      <m:t>)</m:t>
                    </m:r>
                  </m:oMath>
                </a14:m>
                <a:endParaRPr lang="zh-CN" altLang="en-US" sz="2800" dirty="0"/>
              </a:p>
            </p:txBody>
          </p:sp>
        </mc:Choice>
        <mc:Fallback xmlns="">
          <p:sp>
            <p:nvSpPr>
              <p:cNvPr id="2" name="文本框 1">
                <a:extLst>
                  <a:ext uri="{FF2B5EF4-FFF2-40B4-BE49-F238E27FC236}">
                    <a16:creationId xmlns:a16="http://schemas.microsoft.com/office/drawing/2014/main" id="{95F3BDD5-3F4F-8032-114E-6BFFB53D3A3A}"/>
                  </a:ext>
                </a:extLst>
              </p:cNvPr>
              <p:cNvSpPr txBox="1">
                <a:spLocks noRot="1" noChangeAspect="1" noMove="1" noResize="1" noEditPoints="1" noAdjustHandles="1" noChangeArrowheads="1" noChangeShapeType="1" noTextEdit="1"/>
              </p:cNvSpPr>
              <p:nvPr/>
            </p:nvSpPr>
            <p:spPr>
              <a:xfrm>
                <a:off x="347741" y="1725681"/>
                <a:ext cx="11496518" cy="3406638"/>
              </a:xfrm>
              <a:prstGeom prst="rect">
                <a:avLst/>
              </a:prstGeom>
              <a:blipFill>
                <a:blip r:embed="rId4"/>
                <a:stretch>
                  <a:fillRect l="-1060" t="-1789" r="-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1202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1"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资本市场线</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0816C48A-0D49-EB93-CE33-1F9A92CF088E}"/>
              </a:ext>
            </a:extLst>
          </p:cNvPr>
          <p:cNvSpPr txBox="1"/>
          <p:nvPr/>
        </p:nvSpPr>
        <p:spPr>
          <a:xfrm>
            <a:off x="4934464" y="6123876"/>
            <a:ext cx="2323072" cy="461665"/>
          </a:xfrm>
          <a:prstGeom prst="rect">
            <a:avLst/>
          </a:prstGeom>
          <a:noFill/>
        </p:spPr>
        <p:txBody>
          <a:bodyPr wrap="none" rtlCol="0">
            <a:spAutoFit/>
          </a:bodyPr>
          <a:lstStyle/>
          <a:p>
            <a:pPr algn="l"/>
            <a:r>
              <a:rPr lang="zh-CN" altLang="en-US" sz="2400" dirty="0"/>
              <a:t>资本市场线</a:t>
            </a:r>
            <a:r>
              <a:rPr lang="en-US" altLang="zh-CN" sz="2400" dirty="0"/>
              <a:t>CML</a:t>
            </a:r>
            <a:endParaRPr lang="zh-CN" altLang="en-US" sz="2400" dirty="0"/>
          </a:p>
        </p:txBody>
      </p:sp>
      <p:pic>
        <p:nvPicPr>
          <p:cNvPr id="8" name="图片 7">
            <a:extLst>
              <a:ext uri="{FF2B5EF4-FFF2-40B4-BE49-F238E27FC236}">
                <a16:creationId xmlns:a16="http://schemas.microsoft.com/office/drawing/2014/main" id="{88FF644D-D1E3-B2D5-5C28-C520C5D8C945}"/>
              </a:ext>
            </a:extLst>
          </p:cNvPr>
          <p:cNvPicPr>
            <a:picLocks noChangeAspect="1"/>
          </p:cNvPicPr>
          <p:nvPr/>
        </p:nvPicPr>
        <p:blipFill>
          <a:blip r:embed="rId4"/>
          <a:stretch>
            <a:fillRect/>
          </a:stretch>
        </p:blipFill>
        <p:spPr>
          <a:xfrm>
            <a:off x="2037120" y="925675"/>
            <a:ext cx="8117760" cy="5366280"/>
          </a:xfrm>
          <a:prstGeom prst="rect">
            <a:avLst/>
          </a:prstGeom>
        </p:spPr>
      </p:pic>
    </p:spTree>
    <p:extLst>
      <p:ext uri="{BB962C8B-B14F-4D97-AF65-F5344CB8AC3E}">
        <p14:creationId xmlns:p14="http://schemas.microsoft.com/office/powerpoint/2010/main" val="524901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5"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确定切点组合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5DAEA3D-E8FB-099D-14A9-6FE481403B23}"/>
                  </a:ext>
                </a:extLst>
              </p:cNvPr>
              <p:cNvSpPr txBox="1"/>
              <p:nvPr/>
            </p:nvSpPr>
            <p:spPr>
              <a:xfrm>
                <a:off x="1698812" y="2324595"/>
                <a:ext cx="8794377" cy="2208810"/>
              </a:xfrm>
              <a:prstGeom prst="rect">
                <a:avLst/>
              </a:prstGeom>
              <a:noFill/>
            </p:spPr>
            <p:txBody>
              <a:bodyPr wrap="square" rtlCol="0">
                <a:spAutoFit/>
              </a:bodyPr>
              <a:lstStyle/>
              <a:p>
                <a:r>
                  <a:rPr lang="zh-CN" altLang="en-US" sz="2800" b="1" dirty="0"/>
                  <a:t>夏普比率</a:t>
                </a:r>
                <a:r>
                  <a:rPr lang="zh-CN" altLang="en-US" sz="2800" dirty="0"/>
                  <a:t>：衡量投资组合单位风险所提供的超额回报率。</a:t>
                </a:r>
                <a:endParaRPr lang="en-US" altLang="zh-CN" sz="2800" dirty="0"/>
              </a:p>
              <a:p>
                <a:endParaRPr lang="en-US" altLang="zh-CN" sz="1400" dirty="0"/>
              </a:p>
              <a:p>
                <a:r>
                  <a:rPr lang="zh-CN" altLang="en-US" sz="2800" dirty="0"/>
                  <a:t>夏普比率</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风险</m:t>
                        </m:r>
                        <m:r>
                          <a:rPr lang="zh-CN" altLang="en-US" sz="2800" i="1" smtClean="0">
                            <a:latin typeface="Cambria Math" panose="02040503050406030204" pitchFamily="18" charset="0"/>
                            <a:ea typeface="Cambria Math" panose="02040503050406030204" pitchFamily="18" charset="0"/>
                          </a:rPr>
                          <m:t>证券</m:t>
                        </m:r>
                        <m:r>
                          <a:rPr lang="zh-CN" altLang="en-US" sz="2800" i="1">
                            <a:latin typeface="Cambria Math" panose="02040503050406030204" pitchFamily="18" charset="0"/>
                            <a:ea typeface="Cambria Math" panose="02040503050406030204" pitchFamily="18" charset="0"/>
                          </a:rPr>
                          <m:t>组合的</m:t>
                        </m:r>
                        <m:r>
                          <a:rPr lang="zh-CN" altLang="en-US" sz="2800" i="1" smtClean="0">
                            <a:latin typeface="Cambria Math" panose="02040503050406030204" pitchFamily="18" charset="0"/>
                            <a:ea typeface="Cambria Math" panose="02040503050406030204" pitchFamily="18" charset="0"/>
                          </a:rPr>
                          <m:t>超额</m:t>
                        </m:r>
                        <m:r>
                          <a:rPr lang="zh-CN" altLang="en-US" sz="2800" i="1">
                            <a:latin typeface="Cambria Math" panose="02040503050406030204" pitchFamily="18" charset="0"/>
                            <a:ea typeface="Cambria Math" panose="02040503050406030204" pitchFamily="18" charset="0"/>
                          </a:rPr>
                          <m:t>回报率</m:t>
                        </m:r>
                      </m:num>
                      <m:den>
                        <m:r>
                          <a:rPr lang="zh-CN" altLang="en-US" sz="2800" i="1">
                            <a:latin typeface="Cambria Math" panose="02040503050406030204" pitchFamily="18" charset="0"/>
                            <a:ea typeface="Cambria Math" panose="02040503050406030204" pitchFamily="18" charset="0"/>
                          </a:rPr>
                          <m:t>风险证券</m:t>
                        </m:r>
                        <m:r>
                          <a:rPr lang="zh-CN" altLang="en-US" sz="2800" i="1" smtClean="0">
                            <a:latin typeface="Cambria Math" panose="02040503050406030204" pitchFamily="18" charset="0"/>
                            <a:ea typeface="Cambria Math" panose="02040503050406030204" pitchFamily="18" charset="0"/>
                          </a:rPr>
                          <m:t>组合</m:t>
                        </m:r>
                        <m:r>
                          <a:rPr lang="zh-CN" altLang="en-US" sz="2800" i="1">
                            <a:latin typeface="Cambria Math" panose="02040503050406030204" pitchFamily="18" charset="0"/>
                            <a:ea typeface="Cambria Math" panose="02040503050406030204" pitchFamily="18" charset="0"/>
                          </a:rPr>
                          <m:t>的</m:t>
                        </m:r>
                        <m:r>
                          <a:rPr lang="zh-CN" altLang="en-US" sz="2800" i="1" smtClean="0">
                            <a:latin typeface="Cambria Math" panose="02040503050406030204" pitchFamily="18" charset="0"/>
                            <a:ea typeface="Cambria Math" panose="02040503050406030204" pitchFamily="18" charset="0"/>
                          </a:rPr>
                          <m:t>波动率</m:t>
                        </m:r>
                      </m:den>
                    </m:f>
                    <m:r>
                      <a:rPr lang="en-US" altLang="zh-CN" sz="2800" b="0" i="0"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num>
                      <m:den>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den>
                    </m:f>
                  </m:oMath>
                </a14:m>
                <a:endParaRPr lang="en-US" altLang="zh-CN" sz="2800" dirty="0"/>
              </a:p>
              <a:p>
                <a:endParaRPr lang="en-US" altLang="zh-CN" sz="1400" dirty="0"/>
              </a:p>
              <a:p>
                <a:r>
                  <a:rPr lang="zh-CN" altLang="en-US" sz="2800" b="1" dirty="0"/>
                  <a:t>切点</a:t>
                </a:r>
                <a:r>
                  <a:rPr lang="zh-CN" altLang="en-US" sz="2800" dirty="0"/>
                  <a:t>投资组合：具有最高夏普比率的风险投资组合。</a:t>
                </a:r>
                <a:endParaRPr lang="en-US" altLang="zh-CN" sz="2800" dirty="0"/>
              </a:p>
            </p:txBody>
          </p:sp>
        </mc:Choice>
        <mc:Fallback xmlns="">
          <p:sp>
            <p:nvSpPr>
              <p:cNvPr id="2" name="文本框 1">
                <a:extLst>
                  <a:ext uri="{FF2B5EF4-FFF2-40B4-BE49-F238E27FC236}">
                    <a16:creationId xmlns:a16="http://schemas.microsoft.com/office/drawing/2014/main" id="{55DAEA3D-E8FB-099D-14A9-6FE481403B23}"/>
                  </a:ext>
                </a:extLst>
              </p:cNvPr>
              <p:cNvSpPr txBox="1">
                <a:spLocks noRot="1" noChangeAspect="1" noMove="1" noResize="1" noEditPoints="1" noAdjustHandles="1" noChangeArrowheads="1" noChangeShapeType="1" noTextEdit="1"/>
              </p:cNvSpPr>
              <p:nvPr/>
            </p:nvSpPr>
            <p:spPr>
              <a:xfrm>
                <a:off x="1698812" y="2324595"/>
                <a:ext cx="8794377" cy="2208810"/>
              </a:xfrm>
              <a:prstGeom prst="rect">
                <a:avLst/>
              </a:prstGeom>
              <a:blipFill>
                <a:blip r:embed="rId4"/>
                <a:stretch>
                  <a:fillRect l="-1456" t="-3030" r="-4646" b="-6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7822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7"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必要回报率</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13" name="组合 12">
            <a:extLst>
              <a:ext uri="{FF2B5EF4-FFF2-40B4-BE49-F238E27FC236}">
                <a16:creationId xmlns:a16="http://schemas.microsoft.com/office/drawing/2014/main" id="{5B4996E5-7901-48B2-ABD3-E21DA97DA679}"/>
              </a:ext>
            </a:extLst>
          </p:cNvPr>
          <p:cNvGrpSpPr/>
          <p:nvPr/>
        </p:nvGrpSpPr>
        <p:grpSpPr>
          <a:xfrm>
            <a:off x="1113317" y="1026929"/>
            <a:ext cx="9965367" cy="2462648"/>
            <a:chOff x="119156" y="823270"/>
            <a:chExt cx="9965367" cy="2462648"/>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FBE389-C775-0838-C028-685EBADC428D}"/>
                    </a:ext>
                  </a:extLst>
                </p:cNvPr>
                <p:cNvSpPr txBox="1"/>
                <p:nvPr/>
              </p:nvSpPr>
              <p:spPr>
                <a:xfrm>
                  <a:off x="744071" y="1532965"/>
                  <a:ext cx="8876854" cy="101130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sz="2800" i="1" smtClean="0">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1" smtClean="0">
                            <a:latin typeface="Cambria Math" panose="02040503050406030204" pitchFamily="18" charset="0"/>
                          </a:rPr>
                          <m:t>        </m:t>
                        </m:r>
                        <m:r>
                          <a:rPr lang="en-US" altLang="zh-CN" sz="2800" b="0" i="0" smtClean="0">
                            <a:latin typeface="Cambria Math" panose="02040503050406030204" pitchFamily="18" charset="0"/>
                          </a:rPr>
                          <m:t>&gt;        </m:t>
                        </m:r>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i="1">
                                <a:latin typeface="Cambria Math" panose="02040503050406030204" pitchFamily="18" charset="0"/>
                              </a:rPr>
                              <m:t>𝑖𝑃</m:t>
                            </m:r>
                          </m:sub>
                        </m:sSub>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num>
                          <m:den>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den>
                        </m:f>
                      </m:oMath>
                    </m:oMathPara>
                  </a14:m>
                  <a:endParaRPr lang="zh-CN" altLang="en-US" sz="2800" dirty="0"/>
                </a:p>
              </p:txBody>
            </p:sp>
          </mc:Choice>
          <mc:Fallback xmlns="">
            <p:sp>
              <p:nvSpPr>
                <p:cNvPr id="3" name="文本框 2">
                  <a:extLst>
                    <a:ext uri="{FF2B5EF4-FFF2-40B4-BE49-F238E27FC236}">
                      <a16:creationId xmlns:a16="http://schemas.microsoft.com/office/drawing/2014/main" id="{9AFBE389-C775-0838-C028-685EBADC428D}"/>
                    </a:ext>
                  </a:extLst>
                </p:cNvPr>
                <p:cNvSpPr txBox="1">
                  <a:spLocks noRot="1" noChangeAspect="1" noMove="1" noResize="1" noEditPoints="1" noAdjustHandles="1" noChangeArrowheads="1" noChangeShapeType="1" noTextEdit="1"/>
                </p:cNvSpPr>
                <p:nvPr/>
              </p:nvSpPr>
              <p:spPr>
                <a:xfrm>
                  <a:off x="744071" y="1532965"/>
                  <a:ext cx="8876854" cy="1011302"/>
                </a:xfrm>
                <a:prstGeom prst="rect">
                  <a:avLst/>
                </a:prstGeom>
                <a:blipFill>
                  <a:blip r:embed="rId4"/>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F8FA3207-8E21-8D4C-6034-C96F1DA97B0E}"/>
                </a:ext>
              </a:extLst>
            </p:cNvPr>
            <p:cNvGrpSpPr/>
            <p:nvPr/>
          </p:nvGrpSpPr>
          <p:grpSpPr>
            <a:xfrm>
              <a:off x="119156" y="2521515"/>
              <a:ext cx="2829621" cy="764403"/>
              <a:chOff x="223739" y="2392898"/>
              <a:chExt cx="2829621" cy="764403"/>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786CB52-4DFC-4889-B048-2D8284E273DE}"/>
                      </a:ext>
                    </a:extLst>
                  </p:cNvPr>
                  <p:cNvSpPr txBox="1"/>
                  <p:nvPr/>
                </p:nvSpPr>
                <p:spPr>
                  <a:xfrm>
                    <a:off x="223739" y="2695636"/>
                    <a:ext cx="282962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zh-CN" altLang="en-US" sz="2400" i="1" dirty="0" smtClean="0">
                              <a:latin typeface="Cambria Math" panose="02040503050406030204" pitchFamily="18" charset="0"/>
                            </a:rPr>
                            <m:t>投资</m:t>
                          </m:r>
                          <m:r>
                            <a:rPr lang="en-US" altLang="zh-CN" sz="2400" i="1" dirty="0" err="1" smtClean="0">
                              <a:latin typeface="Cambria Math" panose="02040503050406030204" pitchFamily="18" charset="0"/>
                            </a:rPr>
                            <m:t>𝑖</m:t>
                          </m:r>
                          <m:r>
                            <a:rPr lang="zh-CN" altLang="en-US" sz="2400" i="1" dirty="0" smtClean="0">
                              <a:latin typeface="Cambria Math" panose="02040503050406030204" pitchFamily="18" charset="0"/>
                            </a:rPr>
                            <m:t>的超额回报率</m:t>
                          </m:r>
                        </m:oMath>
                      </m:oMathPara>
                    </a14:m>
                    <a:endParaRPr lang="zh-CN" altLang="en-US" sz="2400" dirty="0"/>
                  </a:p>
                </p:txBody>
              </p:sp>
            </mc:Choice>
            <mc:Fallback xmlns="">
              <p:sp>
                <p:nvSpPr>
                  <p:cNvPr id="4" name="文本框 3">
                    <a:extLst>
                      <a:ext uri="{FF2B5EF4-FFF2-40B4-BE49-F238E27FC236}">
                        <a16:creationId xmlns:a16="http://schemas.microsoft.com/office/drawing/2014/main" id="{2786CB52-4DFC-4889-B048-2D8284E273DE}"/>
                      </a:ext>
                    </a:extLst>
                  </p:cNvPr>
                  <p:cNvSpPr txBox="1">
                    <a:spLocks noRot="1" noChangeAspect="1" noMove="1" noResize="1" noEditPoints="1" noAdjustHandles="1" noChangeArrowheads="1" noChangeShapeType="1" noTextEdit="1"/>
                  </p:cNvSpPr>
                  <p:nvPr/>
                </p:nvSpPr>
                <p:spPr>
                  <a:xfrm>
                    <a:off x="223739" y="2695636"/>
                    <a:ext cx="2829621" cy="461665"/>
                  </a:xfrm>
                  <a:prstGeom prst="rect">
                    <a:avLst/>
                  </a:prstGeom>
                  <a:blipFill>
                    <a:blip r:embed="rId5"/>
                    <a:stretch>
                      <a:fillRect b="-16000"/>
                    </a:stretch>
                  </a:blipFill>
                </p:spPr>
                <p:txBody>
                  <a:bodyPr/>
                  <a:lstStyle/>
                  <a:p>
                    <a:r>
                      <a:rPr lang="zh-CN" altLang="en-US">
                        <a:noFill/>
                      </a:rPr>
                      <a:t> </a:t>
                    </a:r>
                  </a:p>
                </p:txBody>
              </p:sp>
            </mc:Fallback>
          </mc:AlternateContent>
          <p:sp>
            <p:nvSpPr>
              <p:cNvPr id="5" name="左大括号 4">
                <a:extLst>
                  <a:ext uri="{FF2B5EF4-FFF2-40B4-BE49-F238E27FC236}">
                    <a16:creationId xmlns:a16="http://schemas.microsoft.com/office/drawing/2014/main" id="{9B03CEAD-E9CC-E237-D0C8-FDDDD1192393}"/>
                  </a:ext>
                </a:extLst>
              </p:cNvPr>
              <p:cNvSpPr/>
              <p:nvPr/>
            </p:nvSpPr>
            <p:spPr>
              <a:xfrm rot="-5400000">
                <a:off x="1487181" y="1801669"/>
                <a:ext cx="302738" cy="14851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00C23DB-404B-4465-6F52-C6B7ED695C45}"/>
                </a:ext>
              </a:extLst>
            </p:cNvPr>
            <p:cNvGrpSpPr/>
            <p:nvPr/>
          </p:nvGrpSpPr>
          <p:grpSpPr>
            <a:xfrm>
              <a:off x="3138070" y="2518403"/>
              <a:ext cx="3667992" cy="767515"/>
              <a:chOff x="3166407" y="2389786"/>
              <a:chExt cx="3667992" cy="767515"/>
            </a:xfrm>
          </p:grpSpPr>
          <p:sp>
            <p:nvSpPr>
              <p:cNvPr id="8" name="左大括号 7">
                <a:extLst>
                  <a:ext uri="{FF2B5EF4-FFF2-40B4-BE49-F238E27FC236}">
                    <a16:creationId xmlns:a16="http://schemas.microsoft.com/office/drawing/2014/main" id="{91F3ABA2-09FA-4F81-C457-193A5F358776}"/>
                  </a:ext>
                </a:extLst>
              </p:cNvPr>
              <p:cNvSpPr/>
              <p:nvPr/>
            </p:nvSpPr>
            <p:spPr>
              <a:xfrm rot="16200000">
                <a:off x="4845921" y="1607196"/>
                <a:ext cx="308964" cy="18741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ADF7E2-33AC-B6EC-B352-2FFD77C934C3}"/>
                      </a:ext>
                    </a:extLst>
                  </p:cNvPr>
                  <p:cNvSpPr txBox="1"/>
                  <p:nvPr/>
                </p:nvSpPr>
                <p:spPr>
                  <a:xfrm>
                    <a:off x="3166407" y="2695636"/>
                    <a:ext cx="3667992" cy="461665"/>
                  </a:xfrm>
                  <a:prstGeom prst="rect">
                    <a:avLst/>
                  </a:prstGeom>
                  <a:noFill/>
                </p:spPr>
                <p:txBody>
                  <a:bodyPr wrap="none" rtlCol="0">
                    <a:spAutoFit/>
                  </a:bodyPr>
                  <a:lstStyle/>
                  <a:p>
                    <a:pPr algn="l"/>
                    <a14:m>
                      <m:oMath xmlns:m="http://schemas.openxmlformats.org/officeDocument/2006/math">
                        <m:r>
                          <a:rPr lang="zh-CN" altLang="en-US" sz="2400" i="1" dirty="0" smtClean="0">
                            <a:latin typeface="Cambria Math" panose="02040503050406030204" pitchFamily="18" charset="0"/>
                          </a:rPr>
                          <m:t>投资</m:t>
                        </m:r>
                        <m:r>
                          <a:rPr lang="zh-CN" altLang="en-US" sz="2400" i="1" dirty="0">
                            <a:latin typeface="Cambria Math" panose="02040503050406030204" pitchFamily="18" charset="0"/>
                          </a:rPr>
                          <m:t>于</m:t>
                        </m:r>
                        <m:r>
                          <a:rPr lang="en-US" altLang="zh-CN" sz="2400" i="1" dirty="0" err="1" smtClean="0">
                            <a:latin typeface="Cambria Math" panose="02040503050406030204" pitchFamily="18" charset="0"/>
                          </a:rPr>
                          <m:t>𝑖</m:t>
                        </m:r>
                        <m:r>
                          <a:rPr lang="zh-CN" altLang="en-US" sz="2400" i="1" dirty="0" err="1">
                            <a:latin typeface="Cambria Math" panose="02040503050406030204" pitchFamily="18" charset="0"/>
                          </a:rPr>
                          <m:t>带来的</m:t>
                        </m:r>
                      </m:oMath>
                    </a14:m>
                    <a:r>
                      <a:rPr lang="zh-CN" altLang="en-US" sz="2400" dirty="0"/>
                      <a:t>波动率增加</a:t>
                    </a:r>
                  </a:p>
                </p:txBody>
              </p:sp>
            </mc:Choice>
            <mc:Fallback xmlns="">
              <p:sp>
                <p:nvSpPr>
                  <p:cNvPr id="10" name="文本框 9">
                    <a:extLst>
                      <a:ext uri="{FF2B5EF4-FFF2-40B4-BE49-F238E27FC236}">
                        <a16:creationId xmlns:a16="http://schemas.microsoft.com/office/drawing/2014/main" id="{7AADF7E2-33AC-B6EC-B352-2FFD77C934C3}"/>
                      </a:ext>
                    </a:extLst>
                  </p:cNvPr>
                  <p:cNvSpPr txBox="1">
                    <a:spLocks noRot="1" noChangeAspect="1" noMove="1" noResize="1" noEditPoints="1" noAdjustHandles="1" noChangeArrowheads="1" noChangeShapeType="1" noTextEdit="1"/>
                  </p:cNvSpPr>
                  <p:nvPr/>
                </p:nvSpPr>
                <p:spPr>
                  <a:xfrm>
                    <a:off x="3166407" y="2695636"/>
                    <a:ext cx="3667992" cy="461665"/>
                  </a:xfrm>
                  <a:prstGeom prst="rect">
                    <a:avLst/>
                  </a:prstGeom>
                  <a:blipFill>
                    <a:blip r:embed="rId6"/>
                    <a:stretch>
                      <a:fillRect l="-1495" t="-9333" r="-1495" b="-32000"/>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D6929D25-A034-6048-2EF0-7F5C02AA46F5}"/>
                </a:ext>
              </a:extLst>
            </p:cNvPr>
            <p:cNvGrpSpPr/>
            <p:nvPr/>
          </p:nvGrpSpPr>
          <p:grpSpPr>
            <a:xfrm>
              <a:off x="6931609" y="2518403"/>
              <a:ext cx="3152914" cy="767515"/>
              <a:chOff x="6925196" y="2389786"/>
              <a:chExt cx="3152914" cy="767515"/>
            </a:xfrm>
          </p:grpSpPr>
          <p:sp>
            <p:nvSpPr>
              <p:cNvPr id="11" name="左大括号 10">
                <a:extLst>
                  <a:ext uri="{FF2B5EF4-FFF2-40B4-BE49-F238E27FC236}">
                    <a16:creationId xmlns:a16="http://schemas.microsoft.com/office/drawing/2014/main" id="{3585079B-7FD2-E28C-DF0A-DF905ACD0426}"/>
                  </a:ext>
                </a:extLst>
              </p:cNvPr>
              <p:cNvSpPr/>
              <p:nvPr/>
            </p:nvSpPr>
            <p:spPr>
              <a:xfrm rot="16200000">
                <a:off x="8453935" y="1798557"/>
                <a:ext cx="302738" cy="14851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DD4321-AD5C-58C9-6AEF-B2E6AEE613D3}"/>
                      </a:ext>
                    </a:extLst>
                  </p:cNvPr>
                  <p:cNvSpPr txBox="1"/>
                  <p:nvPr/>
                </p:nvSpPr>
                <p:spPr>
                  <a:xfrm>
                    <a:off x="6925196" y="2695636"/>
                    <a:ext cx="3152914" cy="461665"/>
                  </a:xfrm>
                  <a:prstGeom prst="rect">
                    <a:avLst/>
                  </a:prstGeom>
                  <a:noFill/>
                </p:spPr>
                <p:txBody>
                  <a:bodyPr wrap="none" rtlCol="0">
                    <a:spAutoFit/>
                  </a:bodyPr>
                  <a:lstStyle/>
                  <a:p>
                    <a:pPr algn="l"/>
                    <a14:m>
                      <m:oMath xmlns:m="http://schemas.openxmlformats.org/officeDocument/2006/math">
                        <m:r>
                          <a:rPr lang="zh-CN" altLang="en-US" sz="2400" i="1" dirty="0" smtClean="0">
                            <a:latin typeface="Cambria Math" panose="02040503050406030204" pitchFamily="18" charset="0"/>
                          </a:rPr>
                          <m:t>投资</m:t>
                        </m:r>
                        <m:r>
                          <a:rPr lang="zh-CN" altLang="en-US" sz="2400" i="1" dirty="0">
                            <a:latin typeface="Cambria Math" panose="02040503050406030204" pitchFamily="18" charset="0"/>
                          </a:rPr>
                          <m:t>组合</m:t>
                        </m:r>
                        <m:r>
                          <a:rPr lang="en-US" altLang="zh-CN" sz="2400" b="0" i="1" dirty="0" smtClean="0">
                            <a:latin typeface="Cambria Math" panose="02040503050406030204" pitchFamily="18" charset="0"/>
                          </a:rPr>
                          <m:t>𝑃</m:t>
                        </m:r>
                      </m:oMath>
                    </a14:m>
                    <a:r>
                      <a:rPr lang="zh-CN" altLang="en-US" sz="2400" dirty="0"/>
                      <a:t>的夏普比率</a:t>
                    </a:r>
                  </a:p>
                </p:txBody>
              </p:sp>
            </mc:Choice>
            <mc:Fallback xmlns="">
              <p:sp>
                <p:nvSpPr>
                  <p:cNvPr id="14" name="文本框 13">
                    <a:extLst>
                      <a:ext uri="{FF2B5EF4-FFF2-40B4-BE49-F238E27FC236}">
                        <a16:creationId xmlns:a16="http://schemas.microsoft.com/office/drawing/2014/main" id="{16DD4321-AD5C-58C9-6AEF-B2E6AEE613D3}"/>
                      </a:ext>
                    </a:extLst>
                  </p:cNvPr>
                  <p:cNvSpPr txBox="1">
                    <a:spLocks noRot="1" noChangeAspect="1" noMove="1" noResize="1" noEditPoints="1" noAdjustHandles="1" noChangeArrowheads="1" noChangeShapeType="1" noTextEdit="1"/>
                  </p:cNvSpPr>
                  <p:nvPr/>
                </p:nvSpPr>
                <p:spPr>
                  <a:xfrm>
                    <a:off x="6925196" y="2695636"/>
                    <a:ext cx="3152914" cy="461665"/>
                  </a:xfrm>
                  <a:prstGeom prst="rect">
                    <a:avLst/>
                  </a:prstGeom>
                  <a:blipFill>
                    <a:blip r:embed="rId7"/>
                    <a:stretch>
                      <a:fillRect l="-1741" t="-9333" r="-2128" b="-32000"/>
                    </a:stretch>
                  </a:blipFill>
                </p:spPr>
                <p:txBody>
                  <a:bodyPr/>
                  <a:lstStyle/>
                  <a:p>
                    <a:r>
                      <a:rPr lang="zh-CN" altLang="en-US">
                        <a:noFill/>
                      </a:rPr>
                      <a:t> </a:t>
                    </a:r>
                  </a:p>
                </p:txBody>
              </p:sp>
            </mc:Fallback>
          </mc:AlternateContent>
        </p:grpSp>
        <p:sp>
          <p:nvSpPr>
            <p:cNvPr id="16" name="左大括号 15">
              <a:extLst>
                <a:ext uri="{FF2B5EF4-FFF2-40B4-BE49-F238E27FC236}">
                  <a16:creationId xmlns:a16="http://schemas.microsoft.com/office/drawing/2014/main" id="{09F1A741-B6F2-3799-3A4F-260AEC6211BB}"/>
                </a:ext>
              </a:extLst>
            </p:cNvPr>
            <p:cNvSpPr/>
            <p:nvPr/>
          </p:nvSpPr>
          <p:spPr>
            <a:xfrm rot="5400000">
              <a:off x="6511553" y="-1212557"/>
              <a:ext cx="366204" cy="53193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43EF022-3873-9A6A-54E9-5E048CF73013}"/>
                    </a:ext>
                  </a:extLst>
                </p:cNvPr>
                <p:cNvSpPr txBox="1"/>
                <p:nvPr/>
              </p:nvSpPr>
              <p:spPr>
                <a:xfrm>
                  <a:off x="3386698" y="823270"/>
                  <a:ext cx="661591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zh-CN" altLang="en-US" sz="2400" i="1" dirty="0" smtClean="0">
                            <a:latin typeface="Cambria Math" panose="02040503050406030204" pitchFamily="18" charset="0"/>
                          </a:rPr>
                          <m:t>在承担相同风险前提下，投资于</m:t>
                        </m:r>
                        <m:r>
                          <a:rPr lang="en-US" altLang="zh-CN" sz="2400" i="1" dirty="0" smtClean="0">
                            <a:latin typeface="Cambria Math" panose="02040503050406030204" pitchFamily="18" charset="0"/>
                          </a:rPr>
                          <m:t>𝑃</m:t>
                        </m:r>
                        <m:r>
                          <a:rPr lang="zh-CN" altLang="en-US" sz="2400" i="1" dirty="0" smtClean="0">
                            <a:latin typeface="Cambria Math" panose="02040503050406030204" pitchFamily="18" charset="0"/>
                          </a:rPr>
                          <m:t>的超额回报率</m:t>
                        </m:r>
                      </m:oMath>
                    </m:oMathPara>
                  </a14:m>
                  <a:endParaRPr lang="zh-CN" altLang="en-US" sz="2400" dirty="0"/>
                </a:p>
              </p:txBody>
            </p:sp>
          </mc:Choice>
          <mc:Fallback xmlns="">
            <p:sp>
              <p:nvSpPr>
                <p:cNvPr id="17" name="文本框 16">
                  <a:extLst>
                    <a:ext uri="{FF2B5EF4-FFF2-40B4-BE49-F238E27FC236}">
                      <a16:creationId xmlns:a16="http://schemas.microsoft.com/office/drawing/2014/main" id="{A43EF022-3873-9A6A-54E9-5E048CF73013}"/>
                    </a:ext>
                  </a:extLst>
                </p:cNvPr>
                <p:cNvSpPr txBox="1">
                  <a:spLocks noRot="1" noChangeAspect="1" noMove="1" noResize="1" noEditPoints="1" noAdjustHandles="1" noChangeArrowheads="1" noChangeShapeType="1" noTextEdit="1"/>
                </p:cNvSpPr>
                <p:nvPr/>
              </p:nvSpPr>
              <p:spPr>
                <a:xfrm>
                  <a:off x="3386698" y="823270"/>
                  <a:ext cx="6615914" cy="461665"/>
                </a:xfrm>
                <a:prstGeom prst="rect">
                  <a:avLst/>
                </a:prstGeom>
                <a:blipFill>
                  <a:blip r:embed="rId8"/>
                  <a:stretch>
                    <a:fillRect b="-1447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3E0A6FA-EBAF-E074-74EC-972D0C25F0A6}"/>
                  </a:ext>
                </a:extLst>
              </p:cNvPr>
              <p:cNvSpPr txBox="1"/>
              <p:nvPr/>
            </p:nvSpPr>
            <p:spPr>
              <a:xfrm>
                <a:off x="1515035" y="4013349"/>
                <a:ext cx="9161929" cy="2191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定义投资</m:t>
                      </m:r>
                      <m:r>
                        <a:rPr lang="en-US" altLang="zh-CN" sz="2800" i="1" dirty="0" err="1" smtClean="0">
                          <a:latin typeface="Cambria Math" panose="02040503050406030204" pitchFamily="18" charset="0"/>
                        </a:rPr>
                        <m:t>𝑖</m:t>
                      </m:r>
                      <m:r>
                        <a:rPr lang="zh-CN" altLang="en-US" sz="2800" i="1" dirty="0" smtClean="0">
                          <a:latin typeface="Cambria Math" panose="02040503050406030204" pitchFamily="18" charset="0"/>
                        </a:rPr>
                        <m:t>相对于投资组合</m:t>
                      </m:r>
                      <m:r>
                        <a:rPr lang="en-US" altLang="zh-CN" sz="2800" i="1" dirty="0" smtClean="0">
                          <a:latin typeface="Cambria Math" panose="02040503050406030204" pitchFamily="18" charset="0"/>
                        </a:rPr>
                        <m:t>𝑃</m:t>
                      </m:r>
                      <m:r>
                        <a:rPr lang="zh-CN" altLang="en-US" sz="2800" i="1" dirty="0" smtClean="0">
                          <a:latin typeface="Cambria Math" panose="02040503050406030204" pitchFamily="18" charset="0"/>
                        </a:rPr>
                        <m:t>的</m:t>
                      </m:r>
                      <m:r>
                        <a:rPr lang="zh-CN" altLang="en-US" sz="2800" b="1" i="1" dirty="0" smtClean="0">
                          <a:solidFill>
                            <a:srgbClr val="FF0000"/>
                          </a:solidFill>
                          <a:latin typeface="Cambria Math" panose="02040503050406030204" pitchFamily="18" charset="0"/>
                        </a:rPr>
                        <m:t>贝塔</m:t>
                      </m:r>
                      <m:r>
                        <a:rPr lang="zh-CN" altLang="en-US" sz="2800" i="1" dirty="0" smtClean="0">
                          <a:latin typeface="Cambria Math" panose="02040503050406030204" pitchFamily="18" charset="0"/>
                        </a:rPr>
                        <m:t>为：</m:t>
                      </m:r>
                      <m:sSubSup>
                        <m:sSubSupPr>
                          <m:ctrlPr>
                            <a:rPr lang="en-US" altLang="zh-CN" sz="2800" i="1" dirty="0" smtClean="0">
                              <a:solidFill>
                                <a:srgbClr val="FF0000"/>
                              </a:solidFill>
                              <a:latin typeface="Cambria Math" panose="02040503050406030204" pitchFamily="18" charset="0"/>
                            </a:rPr>
                          </m:ctrlPr>
                        </m:sSubSupPr>
                        <m:e>
                          <m:r>
                            <a:rPr lang="zh-CN" altLang="en-US" sz="2800" i="1" dirty="0" smtClean="0">
                              <a:solidFill>
                                <a:srgbClr val="FF0000"/>
                              </a:solidFill>
                              <a:latin typeface="Cambria Math" panose="02040503050406030204" pitchFamily="18" charset="0"/>
                            </a:rPr>
                            <m:t>𝛽</m:t>
                          </m:r>
                        </m:e>
                        <m:sub>
                          <m:r>
                            <a:rPr lang="en-US" altLang="zh-CN" sz="2800" b="0" i="1" dirty="0" smtClean="0">
                              <a:solidFill>
                                <a:srgbClr val="FF0000"/>
                              </a:solidFill>
                              <a:latin typeface="Cambria Math" panose="02040503050406030204" pitchFamily="18" charset="0"/>
                            </a:rPr>
                            <m:t>𝑖</m:t>
                          </m:r>
                        </m:sub>
                        <m:sup>
                          <m:r>
                            <a:rPr lang="en-US" altLang="zh-CN" sz="2800" b="0" i="1" dirty="0" smtClean="0">
                              <a:solidFill>
                                <a:srgbClr val="FF0000"/>
                              </a:solidFill>
                              <a:latin typeface="Cambria Math" panose="02040503050406030204" pitchFamily="18" charset="0"/>
                            </a:rPr>
                            <m:t>𝑃</m:t>
                          </m:r>
                        </m:sup>
                      </m:sSubSup>
                      <m:r>
                        <a:rPr lang="en-US" altLang="zh-CN" sz="2800" b="0" i="1" dirty="0" smtClean="0">
                          <a:solidFill>
                            <a:srgbClr val="FF0000"/>
                          </a:solidFill>
                          <a:latin typeface="Cambria Math" panose="02040503050406030204" pitchFamily="18" charset="0"/>
                          <a:ea typeface="Cambria Math" panose="02040503050406030204" pitchFamily="18" charset="0"/>
                        </a:rPr>
                        <m:t>≡</m:t>
                      </m:r>
                      <m:f>
                        <m:fPr>
                          <m:ctrlPr>
                            <a:rPr lang="en-US" altLang="zh-CN" sz="2800" b="0" i="1" dirty="0"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𝑆𝐷</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𝑖</m:t>
                                  </m:r>
                                </m:sub>
                              </m:sSub>
                            </m:e>
                          </m:d>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𝑖𝑃</m:t>
                              </m:r>
                            </m:sub>
                          </m:sSub>
                        </m:num>
                        <m:den>
                          <m:r>
                            <a:rPr lang="en-US" altLang="zh-CN" sz="2800" i="1">
                              <a:solidFill>
                                <a:srgbClr val="FF0000"/>
                              </a:solidFill>
                              <a:latin typeface="Cambria Math" panose="02040503050406030204" pitchFamily="18" charset="0"/>
                            </a:rPr>
                            <m:t>𝑆𝐷</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𝑃</m:t>
                                  </m:r>
                                </m:sub>
                              </m:sSub>
                            </m:e>
                          </m:d>
                        </m:den>
                      </m:f>
                    </m:oMath>
                  </m:oMathPara>
                </a14:m>
                <a:endParaRPr lang="en-US" altLang="zh-CN" sz="2800" dirty="0"/>
              </a:p>
              <a:p>
                <a:r>
                  <a:rPr lang="zh-CN" altLang="en-US" sz="2800" dirty="0"/>
                  <a:t>不难得出：</a:t>
                </a:r>
                <a:r>
                  <a:rPr lang="en-US" altLang="zh-CN" sz="2800" dirty="0"/>
                  <a:t> </a:t>
                </a:r>
                <a14:m>
                  <m:oMath xmlns:m="http://schemas.openxmlformats.org/officeDocument/2006/math">
                    <m:r>
                      <a:rPr lang="en-US" altLang="zh-CN" sz="2800" i="1" smtClean="0">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i="1" smtClean="0">
                        <a:latin typeface="Cambria Math" panose="02040503050406030204" pitchFamily="18" charset="0"/>
                        <a:ea typeface="Cambria Math" panose="02040503050406030204" pitchFamily="18" charset="0"/>
                      </a:rPr>
                      <m:t>&gt;</m:t>
                    </m:r>
                    <m:sSubSup>
                      <m:sSubSupPr>
                        <m:ctrlPr>
                          <a:rPr lang="en-US" altLang="zh-CN" sz="2800" i="1" dirty="0" smtClean="0">
                            <a:solidFill>
                              <a:schemeClr val="tx1"/>
                            </a:solidFill>
                            <a:latin typeface="Cambria Math" panose="02040503050406030204" pitchFamily="18" charset="0"/>
                          </a:rPr>
                        </m:ctrlPr>
                      </m:sSubSupPr>
                      <m:e>
                        <m:r>
                          <a:rPr lang="zh-CN" altLang="en-US" sz="2800" i="1" dirty="0">
                            <a:solidFill>
                              <a:schemeClr val="tx1"/>
                            </a:solidFill>
                            <a:latin typeface="Cambria Math" panose="02040503050406030204" pitchFamily="18" charset="0"/>
                          </a:rPr>
                          <m:t>𝛽</m:t>
                        </m:r>
                      </m:e>
                      <m:sub>
                        <m:r>
                          <a:rPr lang="en-US" altLang="zh-CN" sz="2800" i="1" dirty="0">
                            <a:solidFill>
                              <a:schemeClr val="tx1"/>
                            </a:solidFill>
                            <a:latin typeface="Cambria Math" panose="02040503050406030204" pitchFamily="18" charset="0"/>
                          </a:rPr>
                          <m:t>𝑖</m:t>
                        </m:r>
                      </m:sub>
                      <m:sup>
                        <m:r>
                          <a:rPr lang="en-US" altLang="zh-CN" sz="2800" i="1" dirty="0">
                            <a:solidFill>
                              <a:schemeClr val="tx1"/>
                            </a:solidFill>
                            <a:latin typeface="Cambria Math" panose="02040503050406030204" pitchFamily="18" charset="0"/>
                          </a:rPr>
                          <m:t>𝑃</m:t>
                        </m:r>
                      </m:sup>
                    </m:sSubSup>
                    <m:r>
                      <a:rPr lang="en-US" altLang="zh-CN" sz="2800" b="0" i="0" dirty="0" smtClean="0">
                        <a:solidFill>
                          <a:schemeClr val="tx1"/>
                        </a:solidFill>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0" dirty="0" smtClean="0">
                        <a:solidFill>
                          <a:schemeClr val="tx1"/>
                        </a:solidFill>
                        <a:latin typeface="Cambria Math" panose="02040503050406030204" pitchFamily="18" charset="0"/>
                      </a:rPr>
                      <m:t>)</m:t>
                    </m:r>
                  </m:oMath>
                </a14:m>
                <a:endParaRPr lang="en-US" altLang="zh-CN" sz="2800" dirty="0"/>
              </a:p>
              <a:p>
                <a:endParaRPr lang="en-US" altLang="zh-CN" sz="1400" dirty="0"/>
              </a:p>
              <a:p>
                <a:r>
                  <a:rPr lang="zh-CN" altLang="en-US" sz="2800" dirty="0"/>
                  <a:t>定义投资</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的</a:t>
                </a:r>
                <a:r>
                  <a:rPr lang="zh-CN" altLang="en-US" sz="2800" b="1" dirty="0"/>
                  <a:t>必要收益率</a:t>
                </a:r>
                <a:r>
                  <a:rPr lang="zh-CN" altLang="en-US" sz="2800" dirty="0"/>
                  <a:t>为：</a:t>
                </a:r>
                <a:r>
                  <a:rPr lang="en-US" altLang="zh-CN" sz="2800" dirty="0"/>
                  <a:t> </a:t>
                </a:r>
                <a14:m>
                  <m:oMath xmlns:m="http://schemas.openxmlformats.org/officeDocument/2006/math">
                    <m:r>
                      <a:rPr lang="en-US" altLang="zh-CN" sz="2800" i="1" smtClean="0">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b="0" i="1" smtClean="0">
                        <a:latin typeface="Cambria Math" panose="02040503050406030204" pitchFamily="18" charset="0"/>
                      </a:rPr>
                      <m:t>+</m:t>
                    </m:r>
                    <m:sSubSup>
                      <m:sSubSupPr>
                        <m:ctrlPr>
                          <a:rPr lang="en-US" altLang="zh-CN" sz="2800" i="1" dirty="0">
                            <a:latin typeface="Cambria Math" panose="02040503050406030204" pitchFamily="18" charset="0"/>
                          </a:rPr>
                        </m:ctrlPr>
                      </m:sSubSupPr>
                      <m:e>
                        <m:r>
                          <a:rPr lang="zh-CN" altLang="en-US" sz="2800" i="1" dirty="0">
                            <a:latin typeface="Cambria Math" panose="02040503050406030204" pitchFamily="18" charset="0"/>
                          </a:rPr>
                          <m:t>𝛽</m:t>
                        </m:r>
                      </m:e>
                      <m:sub>
                        <m:r>
                          <a:rPr lang="en-US" altLang="zh-CN" sz="2800" i="1" dirty="0">
                            <a:latin typeface="Cambria Math" panose="02040503050406030204" pitchFamily="18" charset="0"/>
                          </a:rPr>
                          <m:t>𝑖</m:t>
                        </m:r>
                      </m:sub>
                      <m:sup>
                        <m:r>
                          <a:rPr lang="en-US" altLang="zh-CN" sz="2800" i="1" dirty="0">
                            <a:latin typeface="Cambria Math" panose="02040503050406030204" pitchFamily="18" charset="0"/>
                          </a:rPr>
                          <m:t>𝑃</m:t>
                        </m:r>
                      </m:sup>
                    </m:sSubSup>
                    <m:r>
                      <a:rPr lang="en-US" altLang="zh-CN" sz="2800" dirty="0">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dirty="0">
                        <a:latin typeface="Cambria Math" panose="02040503050406030204" pitchFamily="18" charset="0"/>
                      </a:rPr>
                      <m:t>)</m:t>
                    </m:r>
                  </m:oMath>
                </a14:m>
                <a:endParaRPr lang="en-US" altLang="zh-CN" sz="2800" dirty="0"/>
              </a:p>
            </p:txBody>
          </p:sp>
        </mc:Choice>
        <mc:Fallback xmlns="">
          <p:sp>
            <p:nvSpPr>
              <p:cNvPr id="15" name="文本框 14">
                <a:extLst>
                  <a:ext uri="{FF2B5EF4-FFF2-40B4-BE49-F238E27FC236}">
                    <a16:creationId xmlns:a16="http://schemas.microsoft.com/office/drawing/2014/main" id="{93E0A6FA-EBAF-E074-74EC-972D0C25F0A6}"/>
                  </a:ext>
                </a:extLst>
              </p:cNvPr>
              <p:cNvSpPr txBox="1">
                <a:spLocks noRot="1" noChangeAspect="1" noMove="1" noResize="1" noEditPoints="1" noAdjustHandles="1" noChangeArrowheads="1" noChangeShapeType="1" noTextEdit="1"/>
              </p:cNvSpPr>
              <p:nvPr/>
            </p:nvSpPr>
            <p:spPr>
              <a:xfrm>
                <a:off x="1515035" y="4013349"/>
                <a:ext cx="9161929" cy="2191754"/>
              </a:xfrm>
              <a:prstGeom prst="rect">
                <a:avLst/>
              </a:prstGeom>
              <a:blipFill>
                <a:blip r:embed="rId9"/>
                <a:stretch>
                  <a:fillRect l="-1398" b="-5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658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262457" y="250621"/>
            <a:ext cx="109517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A9C2CC2-24DE-ACD7-9E9B-518D32A20A85}"/>
              </a:ext>
            </a:extLst>
          </p:cNvPr>
          <p:cNvSpPr txBox="1"/>
          <p:nvPr/>
        </p:nvSpPr>
        <p:spPr>
          <a:xfrm>
            <a:off x="564776" y="1219201"/>
            <a:ext cx="11062448" cy="4832092"/>
          </a:xfrm>
          <a:prstGeom prst="rect">
            <a:avLst/>
          </a:prstGeom>
          <a:noFill/>
        </p:spPr>
        <p:txBody>
          <a:bodyPr wrap="square" rtlCol="0">
            <a:spAutoFit/>
          </a:bodyPr>
          <a:lstStyle/>
          <a:p>
            <a:pPr algn="l"/>
            <a:r>
              <a:rPr lang="en-US" altLang="zh-CN" sz="2800" dirty="0"/>
              <a:t>CAPM</a:t>
            </a:r>
            <a:r>
              <a:rPr lang="zh-CN" altLang="en-US" sz="2800" dirty="0"/>
              <a:t>的假设： </a:t>
            </a:r>
            <a:r>
              <a:rPr lang="zh-CN" altLang="en-US" sz="2800" dirty="0">
                <a:solidFill>
                  <a:srgbClr val="FF0000"/>
                </a:solidFill>
              </a:rPr>
              <a:t>☆☆</a:t>
            </a:r>
            <a:endParaRPr lang="en-US" altLang="zh-CN" sz="2800" dirty="0"/>
          </a:p>
          <a:p>
            <a:pPr algn="l"/>
            <a:r>
              <a:rPr lang="zh-CN" altLang="en-US" sz="2800" dirty="0"/>
              <a:t>（</a:t>
            </a:r>
            <a:r>
              <a:rPr lang="en-US" altLang="zh-CN" sz="2800" dirty="0"/>
              <a:t>1</a:t>
            </a:r>
            <a:r>
              <a:rPr lang="zh-CN" altLang="en-US" sz="2800" dirty="0"/>
              <a:t>）所有投资者有</a:t>
            </a:r>
            <a:r>
              <a:rPr lang="zh-CN" altLang="en-US" sz="2800" dirty="0">
                <a:solidFill>
                  <a:srgbClr val="FF0000"/>
                </a:solidFill>
              </a:rPr>
              <a:t>相同的持有期</a:t>
            </a:r>
            <a:r>
              <a:rPr lang="zh-CN" altLang="en-US" sz="2800" dirty="0"/>
              <a:t>；</a:t>
            </a:r>
            <a:endParaRPr lang="en-US" altLang="zh-CN" sz="2800" dirty="0"/>
          </a:p>
          <a:p>
            <a:pPr algn="l"/>
            <a:r>
              <a:rPr lang="zh-CN" altLang="en-US" sz="2800" dirty="0"/>
              <a:t>（</a:t>
            </a:r>
            <a:r>
              <a:rPr lang="en-US" altLang="zh-CN" sz="2800" dirty="0"/>
              <a:t>2</a:t>
            </a:r>
            <a:r>
              <a:rPr lang="zh-CN" altLang="en-US" sz="2800" dirty="0"/>
              <a:t>）投资者具有</a:t>
            </a:r>
            <a:r>
              <a:rPr lang="zh-CN" altLang="en-US" sz="2800" dirty="0">
                <a:solidFill>
                  <a:srgbClr val="FF0000"/>
                </a:solidFill>
              </a:rPr>
              <a:t>同质预期</a:t>
            </a:r>
            <a:r>
              <a:rPr lang="zh-CN" altLang="en-US" sz="2800" dirty="0"/>
              <a:t>：投资者对于证券未来的预期收益率，风险及证券间的关联性具有完全相同的预期；</a:t>
            </a:r>
            <a:endParaRPr lang="en-US" altLang="zh-CN" sz="2800" dirty="0"/>
          </a:p>
          <a:p>
            <a:pPr algn="l"/>
            <a:r>
              <a:rPr lang="zh-CN" altLang="en-US" sz="2800" dirty="0"/>
              <a:t>（</a:t>
            </a:r>
            <a:r>
              <a:rPr lang="en-US" altLang="zh-CN" sz="2800" dirty="0"/>
              <a:t>3</a:t>
            </a:r>
            <a:r>
              <a:rPr lang="zh-CN" altLang="en-US" sz="2800" dirty="0"/>
              <a:t>）投资者都依据</a:t>
            </a:r>
            <a:r>
              <a:rPr lang="zh-CN" altLang="en-US" sz="2800" dirty="0">
                <a:solidFill>
                  <a:srgbClr val="FF0000"/>
                </a:solidFill>
              </a:rPr>
              <a:t>马科维茨均值方差模型</a:t>
            </a:r>
            <a:r>
              <a:rPr lang="zh-CN" altLang="en-US" sz="2800" dirty="0"/>
              <a:t>选择最优证券组合：投资者都以期望收益率评价证券组合的收益水平，以依据方差（标准差）评价证券组合的风险水平，；给定原意接受的波动率水平，投资者总是选择期望收益率最大的证券投资组合。</a:t>
            </a:r>
            <a:endParaRPr lang="en-US" altLang="zh-CN" sz="2800" dirty="0"/>
          </a:p>
          <a:p>
            <a:pPr algn="l"/>
            <a:r>
              <a:rPr lang="zh-CN" altLang="en-US" sz="2800" dirty="0"/>
              <a:t>（</a:t>
            </a:r>
            <a:r>
              <a:rPr lang="en-US" altLang="zh-CN" sz="2800" dirty="0"/>
              <a:t>4</a:t>
            </a:r>
            <a:r>
              <a:rPr lang="zh-CN" altLang="en-US" sz="2800" dirty="0"/>
              <a:t>）</a:t>
            </a:r>
            <a:r>
              <a:rPr lang="zh-CN" altLang="en-US" sz="2800" dirty="0">
                <a:solidFill>
                  <a:srgbClr val="FF0000"/>
                </a:solidFill>
              </a:rPr>
              <a:t>资本市场没有摩擦</a:t>
            </a:r>
            <a:r>
              <a:rPr lang="zh-CN" altLang="en-US" sz="2800" dirty="0"/>
              <a:t>：①无交易成本、无税收；②信息向每个人自由流动；③证券无限可分；④市场上只有一个无风险贷款利率；⑤卖空上没有限制</a:t>
            </a:r>
            <a:endParaRPr lang="en-US" altLang="zh-CN" sz="2800" dirty="0"/>
          </a:p>
        </p:txBody>
      </p:sp>
    </p:spTree>
    <p:extLst>
      <p:ext uri="{BB962C8B-B14F-4D97-AF65-F5344CB8AC3E}">
        <p14:creationId xmlns:p14="http://schemas.microsoft.com/office/powerpoint/2010/main" val="2639412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03385" y="250621"/>
            <a:ext cx="1813317"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T=M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的原因</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73CEA59-349D-75E0-DBA9-01EE4DDEAD26}"/>
                  </a:ext>
                </a:extLst>
              </p:cNvPr>
              <p:cNvSpPr txBox="1"/>
              <p:nvPr/>
            </p:nvSpPr>
            <p:spPr>
              <a:xfrm>
                <a:off x="515471" y="1990164"/>
                <a:ext cx="11161058" cy="4185761"/>
              </a:xfrm>
              <a:prstGeom prst="rect">
                <a:avLst/>
              </a:prstGeom>
              <a:noFill/>
            </p:spPr>
            <p:txBody>
              <a:bodyPr wrap="square" rtlCol="0">
                <a:spAutoFit/>
              </a:bodyPr>
              <a:lstStyle/>
              <a:p>
                <a:pPr algn="l"/>
                <a:r>
                  <a:rPr lang="zh-CN" altLang="en-US" sz="2800" dirty="0"/>
                  <a:t>①每个投资者手中持有的风险证券均以最优风险证券组合</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的形式存在，所不同的仅是各自在</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上投放的资金比例不同。当将全体投资者视为一个整体时，每个投资者手中持有的最优风险证券组合</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在形式上合并成一个整体组合。这个整体组合在结构上与最优风险证券组合</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相同，但在规模上等于全体投资者所持有的风险证券的总和。</a:t>
                </a:r>
                <a:endParaRPr lang="en-US" altLang="zh-CN" sz="2800" dirty="0"/>
              </a:p>
              <a:p>
                <a:pPr algn="l"/>
                <a:endParaRPr lang="en-US" altLang="zh-CN" sz="1400" dirty="0"/>
              </a:p>
              <a:p>
                <a:pPr algn="l"/>
                <a:r>
                  <a:rPr lang="zh-CN" altLang="en-US" sz="2800" dirty="0"/>
                  <a:t>②在均衡状态下，整个市场投资于无风险证券的净值必须为</a:t>
                </a:r>
                <a:r>
                  <a:rPr lang="en-US" altLang="zh-CN" sz="2800" dirty="0"/>
                  <a:t>0</a:t>
                </a:r>
                <a:r>
                  <a:rPr lang="zh-CN" altLang="en-US" sz="2800" dirty="0"/>
                  <a:t>，而全体投资者所持有的风险证券的总和也就是市场上流通的全部风险证券的总和。这意味着全体投资者作为一个整体，其持有的风险证券的总和所形成的整体组合在规模和结构上恰好等于市场组合</a:t>
                </a:r>
                <a14:m>
                  <m:oMath xmlns:m="http://schemas.openxmlformats.org/officeDocument/2006/math">
                    <m:r>
                      <a:rPr lang="en-US" altLang="zh-CN" sz="2800" i="1" dirty="0" smtClean="0">
                        <a:latin typeface="Cambria Math" panose="02040503050406030204" pitchFamily="18" charset="0"/>
                      </a:rPr>
                      <m:t>𝑀</m:t>
                    </m:r>
                  </m:oMath>
                </a14:m>
                <a:r>
                  <a:rPr lang="zh-CN" altLang="en-US" sz="2800" dirty="0"/>
                  <a:t>。</a:t>
                </a:r>
              </a:p>
            </p:txBody>
          </p:sp>
        </mc:Choice>
        <mc:Fallback xmlns="">
          <p:sp>
            <p:nvSpPr>
              <p:cNvPr id="3" name="文本框 2">
                <a:extLst>
                  <a:ext uri="{FF2B5EF4-FFF2-40B4-BE49-F238E27FC236}">
                    <a16:creationId xmlns:a16="http://schemas.microsoft.com/office/drawing/2014/main" id="{A73CEA59-349D-75E0-DBA9-01EE4DDEAD26}"/>
                  </a:ext>
                </a:extLst>
              </p:cNvPr>
              <p:cNvSpPr txBox="1">
                <a:spLocks noRot="1" noChangeAspect="1" noMove="1" noResize="1" noEditPoints="1" noAdjustHandles="1" noChangeArrowheads="1" noChangeShapeType="1" noTextEdit="1"/>
              </p:cNvSpPr>
              <p:nvPr/>
            </p:nvSpPr>
            <p:spPr>
              <a:xfrm>
                <a:off x="515471" y="1990164"/>
                <a:ext cx="11161058" cy="4185761"/>
              </a:xfrm>
              <a:prstGeom prst="rect">
                <a:avLst/>
              </a:prstGeom>
              <a:blipFill>
                <a:blip r:embed="rId4"/>
                <a:stretch>
                  <a:fillRect l="-1148" t="-1456" r="-4372" b="-30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89ACA7D-4C2D-ABB9-556F-571593B1D0F7}"/>
                  </a:ext>
                </a:extLst>
              </p:cNvPr>
              <p:cNvSpPr txBox="1"/>
              <p:nvPr/>
            </p:nvSpPr>
            <p:spPr>
              <a:xfrm>
                <a:off x="515471" y="1163580"/>
                <a:ext cx="10502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在均衡状态下，最优风险组合</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lang="zh-CN" altLang="en-US" sz="2800" i="1" dirty="0">
                        <a:solidFill>
                          <a:prstClr val="black"/>
                        </a:solidFill>
                        <a:latin typeface="Cambria Math" panose="02040503050406030204" pitchFamily="18" charset="0"/>
                      </a:rPr>
                      <m:t>切点</m:t>
                    </m:r>
                    <m:r>
                      <a:rPr lang="zh-CN" altLang="en-US" sz="2800" i="1" dirty="0" smtClean="0">
                        <a:solidFill>
                          <a:prstClr val="black"/>
                        </a:solidFill>
                        <a:latin typeface="Cambria Math" panose="02040503050406030204" pitchFamily="18" charset="0"/>
                      </a:rPr>
                      <m:t>组合</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𝑇</m:t>
                    </m:r>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等于市场组合</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𝑀</m:t>
                    </m:r>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的原因</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1" name="文本框 10">
                <a:extLst>
                  <a:ext uri="{FF2B5EF4-FFF2-40B4-BE49-F238E27FC236}">
                    <a16:creationId xmlns:a16="http://schemas.microsoft.com/office/drawing/2014/main" id="{F89ACA7D-4C2D-ABB9-556F-571593B1D0F7}"/>
                  </a:ext>
                </a:extLst>
              </p:cNvPr>
              <p:cNvSpPr txBox="1">
                <a:spLocks noRot="1" noChangeAspect="1" noMove="1" noResize="1" noEditPoints="1" noAdjustHandles="1" noChangeArrowheads="1" noChangeShapeType="1" noTextEdit="1"/>
              </p:cNvSpPr>
              <p:nvPr/>
            </p:nvSpPr>
            <p:spPr>
              <a:xfrm>
                <a:off x="515471" y="1163580"/>
                <a:ext cx="10502153" cy="523220"/>
              </a:xfrm>
              <a:prstGeom prst="rect">
                <a:avLst/>
              </a:prstGeom>
              <a:blipFill>
                <a:blip r:embed="rId5"/>
                <a:stretch>
                  <a:fillRect t="-12791" r="-458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499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262458" y="250621"/>
            <a:ext cx="109517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55A0C09-C303-CB6D-B280-FD99665EB058}"/>
                  </a:ext>
                </a:extLst>
              </p:cNvPr>
              <p:cNvSpPr txBox="1"/>
              <p:nvPr/>
            </p:nvSpPr>
            <p:spPr>
              <a:xfrm>
                <a:off x="434788" y="1064771"/>
                <a:ext cx="11322425" cy="5076390"/>
              </a:xfrm>
              <a:prstGeom prst="rect">
                <a:avLst/>
              </a:prstGeom>
              <a:noFill/>
            </p:spPr>
            <p:txBody>
              <a:bodyPr wrap="square" rtlCol="0">
                <a:spAutoFit/>
              </a:bodyPr>
              <a:lstStyle/>
              <a:p>
                <a:pPr algn="l"/>
                <a14:m>
                  <m:oMath xmlns:m="http://schemas.openxmlformats.org/officeDocument/2006/math">
                    <m:r>
                      <a:rPr lang="zh-CN" altLang="en-US" sz="2800" i="1" dirty="0" smtClean="0">
                        <a:latin typeface="Cambria Math" panose="02040503050406030204" pitchFamily="18" charset="0"/>
                      </a:rPr>
                      <m:t>期望回报率的</m:t>
                    </m:r>
                    <m:r>
                      <a:rPr lang="en-US" altLang="zh-CN" sz="2800" i="1" dirty="0" smtClean="0">
                        <a:latin typeface="Cambria Math" panose="02040503050406030204" pitchFamily="18" charset="0"/>
                      </a:rPr>
                      <m:t>𝐶𝐴𝑃𝑀</m:t>
                    </m:r>
                    <m:r>
                      <a:rPr lang="zh-CN" altLang="en-US" sz="2800" i="1" dirty="0" smtClean="0">
                        <a:latin typeface="Cambria Math" panose="02040503050406030204" pitchFamily="18" charset="0"/>
                      </a:rPr>
                      <m:t>等式</m:t>
                    </m:r>
                  </m:oMath>
                </a14:m>
                <a:r>
                  <a:rPr lang="zh-CN" altLang="en-US" sz="2800" dirty="0"/>
                  <a:t>：</a:t>
                </a:r>
                <a:endParaRPr lang="en-US" altLang="zh-CN" sz="2800" dirty="0"/>
              </a:p>
              <a:p>
                <a:pPr algn="l"/>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𝐶𝑜𝑣</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𝑉𝑎𝑟</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𝑆𝐷</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𝜌</m:t>
                              </m:r>
                            </m:e>
                            <m:sub>
                              <m:r>
                                <a:rPr lang="en-US" altLang="zh-CN" sz="2800" i="1">
                                  <a:solidFill>
                                    <a:schemeClr val="tx1"/>
                                  </a:solidFill>
                                  <a:latin typeface="Cambria Math" panose="02040503050406030204" pitchFamily="18" charset="0"/>
                                </a:rPr>
                                <m:t>𝑖</m:t>
                              </m:r>
                              <m:r>
                                <a:rPr lang="en-US" altLang="zh-CN" sz="2800" b="0" i="1" smtClean="0">
                                  <a:solidFill>
                                    <a:schemeClr val="tx1"/>
                                  </a:solidFill>
                                  <a:latin typeface="Cambria Math" panose="02040503050406030204" pitchFamily="18" charset="0"/>
                                </a:rPr>
                                <m:t>𝑀</m:t>
                              </m:r>
                            </m:sub>
                          </m:sSub>
                        </m:num>
                        <m:den>
                          <m:r>
                            <a:rPr lang="en-US" altLang="zh-CN" sz="2800" i="1">
                              <a:latin typeface="Cambria Math" panose="02040503050406030204" pitchFamily="18" charset="0"/>
                            </a:rPr>
                            <m:t>𝑆𝐷</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i="1">
                              <a:latin typeface="Cambria Math" panose="02040503050406030204" pitchFamily="18" charset="0"/>
                            </a:rPr>
                            <m:t>)</m:t>
                          </m:r>
                        </m:den>
                      </m:f>
                    </m:oMath>
                  </m:oMathPara>
                </a14:m>
                <a:endParaRPr lang="en-US" altLang="zh-CN" sz="2800" dirty="0"/>
              </a:p>
              <a:p>
                <a:endParaRPr lang="en-US" altLang="zh-CN" sz="1400" dirty="0"/>
              </a:p>
              <a:p>
                <a:r>
                  <a:rPr lang="en-US" altLang="zh-CN" sz="2800" b="1" dirty="0">
                    <a:solidFill>
                      <a:schemeClr val="tx1"/>
                    </a:solidFill>
                  </a:rPr>
                  <a:t>SML</a:t>
                </a:r>
                <a14:m>
                  <m:oMath xmlns:m="http://schemas.openxmlformats.org/officeDocument/2006/math">
                    <m:r>
                      <a:rPr lang="zh-CN" altLang="en-US" sz="2800" i="1" dirty="0">
                        <a:solidFill>
                          <a:schemeClr val="tx1"/>
                        </a:solidFill>
                        <a:latin typeface="Cambria Math" panose="02040503050406030204" pitchFamily="18" charset="0"/>
                      </a:rPr>
                      <m:t>：</m:t>
                    </m:r>
                    <m:r>
                      <a:rPr lang="en-US" altLang="zh-CN" sz="2800" i="1" smtClean="0">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𝑖</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i="1">
                            <a:solidFill>
                              <a:srgbClr val="FF0000"/>
                            </a:solidFill>
                            <a:latin typeface="Cambria Math" panose="02040503050406030204" pitchFamily="18" charset="0"/>
                          </a:rPr>
                          <m:t>𝑖</m:t>
                        </m:r>
                      </m:sub>
                    </m:sSub>
                    <m:r>
                      <a:rPr lang="en-US" altLang="zh-CN" sz="2800" dirty="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𝑀</m:t>
                            </m:r>
                          </m:sub>
                        </m:sSub>
                      </m:e>
                    </m:d>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dirty="0">
                        <a:solidFill>
                          <a:srgbClr val="FF0000"/>
                        </a:solidFill>
                        <a:latin typeface="Cambria Math" panose="02040503050406030204" pitchFamily="18" charset="0"/>
                      </a:rPr>
                      <m:t>)</m:t>
                    </m:r>
                  </m:oMath>
                </a14:m>
                <a:endParaRPr lang="en-US" altLang="zh-CN" sz="2800" dirty="0">
                  <a:solidFill>
                    <a:srgbClr val="FF0000"/>
                  </a:solidFill>
                </a:endParaRPr>
              </a:p>
              <a:p>
                <a:endParaRPr lang="en-US" altLang="zh-CN" sz="1400" dirty="0">
                  <a:solidFill>
                    <a:srgbClr val="FF0000"/>
                  </a:solidFill>
                </a:endParaRPr>
              </a:p>
              <a:p>
                <a:r>
                  <a:rPr lang="en-US" altLang="zh-CN" sz="2800" b="1" dirty="0"/>
                  <a:t>CML</a:t>
                </a:r>
                <a:r>
                  <a:rPr lang="zh-CN" altLang="en-US" sz="2800" dirty="0"/>
                  <a:t>：</a:t>
                </a:r>
                <a14:m>
                  <m:oMath xmlns:m="http://schemas.openxmlformats.org/officeDocument/2006/math">
                    <m:r>
                      <a:rPr lang="en-US" altLang="zh-CN" sz="2800" i="1" smtClean="0">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𝑖</m:t>
                            </m:r>
                          </m:sub>
                        </m:sSub>
                      </m:e>
                    </m:d>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𝑀</m:t>
                                </m:r>
                              </m:sub>
                            </m:sSub>
                          </m:e>
                        </m:d>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num>
                      <m:den>
                        <m:r>
                          <a:rPr lang="en-US" altLang="zh-CN" sz="2800" i="1">
                            <a:solidFill>
                              <a:srgbClr val="FF0000"/>
                            </a:solidFill>
                            <a:latin typeface="Cambria Math" panose="02040503050406030204" pitchFamily="18" charset="0"/>
                          </a:rPr>
                          <m:t>𝑆𝐷</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𝑀</m:t>
                                </m:r>
                              </m:sub>
                            </m:sSub>
                          </m:e>
                        </m:d>
                      </m:den>
                    </m:f>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𝑆𝐷</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𝑖</m:t>
                            </m:r>
                          </m:sub>
                        </m:sSub>
                      </m:e>
                    </m:d>
                  </m:oMath>
                </a14:m>
                <a:endParaRPr lang="en-US" altLang="zh-CN" sz="2800" dirty="0"/>
              </a:p>
              <a:p>
                <a:endParaRPr lang="en-US" altLang="zh-CN" sz="14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投资组合</m:t>
                      </m:r>
                      <m:r>
                        <a:rPr lang="en-US" altLang="zh-CN" sz="2800" b="0" i="1" dirty="0" smtClean="0">
                          <a:latin typeface="Cambria Math" panose="02040503050406030204" pitchFamily="18" charset="0"/>
                        </a:rPr>
                        <m:t>𝑃</m:t>
                      </m:r>
                      <m:r>
                        <a:rPr lang="zh-CN" altLang="en-US" sz="2800" i="1" dirty="0" smtClean="0">
                          <a:latin typeface="Cambria Math" panose="02040503050406030204" pitchFamily="18" charset="0"/>
                        </a:rPr>
                        <m:t>的贝塔：投资组合的贝塔等于投资组合中各证券的加权贝塔。</m:t>
                      </m:r>
                    </m:oMath>
                  </m:oMathPara>
                </a14:m>
                <a:endParaRPr lang="en-US" altLang="zh-CN" sz="2800"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altLang="zh-CN" sz="2800" i="1" dirty="0" smtClean="0">
                              <a:solidFill>
                                <a:srgbClr val="FF0000"/>
                              </a:solidFill>
                              <a:latin typeface="Cambria Math" panose="02040503050406030204" pitchFamily="18" charset="0"/>
                            </a:rPr>
                          </m:ctrlPr>
                        </m:sSubPr>
                        <m:e>
                          <m:r>
                            <a:rPr lang="zh-CN" altLang="en-US" sz="2800" i="1" dirty="0" smtClean="0">
                              <a:solidFill>
                                <a:srgbClr val="FF0000"/>
                              </a:solidFill>
                              <a:latin typeface="Cambria Math" panose="02040503050406030204" pitchFamily="18" charset="0"/>
                            </a:rPr>
                            <m:t>𝛽</m:t>
                          </m:r>
                        </m:e>
                        <m:sub>
                          <m:r>
                            <a:rPr lang="en-US" altLang="zh-CN" sz="2800" b="0" i="1" dirty="0" smtClean="0">
                              <a:solidFill>
                                <a:srgbClr val="FF0000"/>
                              </a:solidFill>
                              <a:latin typeface="Cambria Math" panose="02040503050406030204" pitchFamily="18" charset="0"/>
                            </a:rPr>
                            <m:t>𝑃</m:t>
                          </m:r>
                        </m:sub>
                      </m:sSub>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𝐶𝑜𝑣</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b="0" i="1" dirty="0" smtClean="0">
                                  <a:latin typeface="Cambria Math" panose="02040503050406030204" pitchFamily="18" charset="0"/>
                                </a:rPr>
                                <m:t>𝑃</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b="0" i="1" dirty="0" smtClean="0">
                                  <a:latin typeface="Cambria Math" panose="02040503050406030204" pitchFamily="18" charset="0"/>
                                </a:rPr>
                                <m:t>𝑀</m:t>
                              </m:r>
                            </m:sub>
                          </m:sSub>
                          <m:r>
                            <a:rPr lang="en-US" altLang="zh-CN" sz="2800" b="0" i="1" dirty="0" smtClean="0">
                              <a:latin typeface="Cambria Math" panose="02040503050406030204" pitchFamily="18" charset="0"/>
                            </a:rPr>
                            <m:t>)</m:t>
                          </m:r>
                        </m:num>
                        <m:den>
                          <m:r>
                            <a:rPr lang="en-US" altLang="zh-CN" sz="2800" b="0" i="1" dirty="0" smtClean="0">
                              <a:latin typeface="Cambria Math" panose="02040503050406030204" pitchFamily="18" charset="0"/>
                            </a:rPr>
                            <m:t>𝑉𝑎𝑟</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r>
                            <a:rPr lang="en-US" altLang="zh-CN" sz="2800" b="0" i="1" dirty="0" smtClean="0">
                              <a:latin typeface="Cambria Math" panose="02040503050406030204" pitchFamily="18" charset="0"/>
                            </a:rPr>
                            <m:t>)</m:t>
                          </m:r>
                        </m:den>
                      </m:f>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𝐶𝑜𝑣</m:t>
                          </m:r>
                          <m:r>
                            <a:rPr lang="en-US" altLang="zh-CN" sz="2800" i="1" dirty="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r>
                            <a:rPr lang="en-US" altLang="zh-CN" sz="2800" i="1" dirty="0">
                              <a:latin typeface="Cambria Math" panose="02040503050406030204" pitchFamily="18" charset="0"/>
                            </a:rPr>
                            <m:t>)</m:t>
                          </m:r>
                        </m:num>
                        <m:den>
                          <m:r>
                            <a:rPr lang="en-US" altLang="zh-CN" sz="2800" i="1" dirty="0">
                              <a:latin typeface="Cambria Math" panose="02040503050406030204" pitchFamily="18" charset="0"/>
                            </a:rPr>
                            <m:t>𝑉𝑎𝑟</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r>
                            <a:rPr lang="en-US" altLang="zh-CN" sz="2800" i="1" dirty="0">
                              <a:latin typeface="Cambria Math" panose="02040503050406030204" pitchFamily="18" charset="0"/>
                            </a:rPr>
                            <m:t>)</m:t>
                          </m:r>
                        </m:den>
                      </m:f>
                      <m:r>
                        <a:rPr lang="en-US" altLang="zh-CN" sz="2800" b="0" i="1" dirty="0"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𝐶𝑜𝑣</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b="0" i="1" dirty="0" smtClean="0">
                                  <a:latin typeface="Cambria Math" panose="02040503050406030204" pitchFamily="18" charset="0"/>
                                </a:rPr>
                                <m:t>𝑖</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r>
                            <a:rPr lang="en-US" altLang="zh-CN" sz="2800" i="1" dirty="0">
                              <a:latin typeface="Cambria Math" panose="02040503050406030204" pitchFamily="18" charset="0"/>
                            </a:rPr>
                            <m:t>)</m:t>
                          </m:r>
                        </m:num>
                        <m:den>
                          <m:r>
                            <a:rPr lang="en-US" altLang="zh-CN" sz="2800" i="1" dirty="0">
                              <a:latin typeface="Cambria Math" panose="02040503050406030204" pitchFamily="18" charset="0"/>
                            </a:rPr>
                            <m:t>𝑉𝑎𝑟</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r>
                            <a:rPr lang="en-US" altLang="zh-CN" sz="2800" i="1" dirty="0">
                              <a:latin typeface="Cambria Math" panose="02040503050406030204" pitchFamily="18" charset="0"/>
                            </a:rPr>
                            <m:t>)</m:t>
                          </m:r>
                        </m:den>
                      </m:f>
                      <m:r>
                        <a:rPr lang="en-US" altLang="zh-CN" sz="2800" b="0" i="1" dirty="0" smtClean="0">
                          <a:solidFill>
                            <a:srgbClr val="FF0000"/>
                          </a:solidFill>
                          <a:latin typeface="Cambria Math" panose="02040503050406030204" pitchFamily="18" charset="0"/>
                        </a:rPr>
                        <m:t>=</m:t>
                      </m:r>
                      <m:nary>
                        <m:naryPr>
                          <m:chr m:val="∑"/>
                          <m:ctrlPr>
                            <a:rPr lang="en-US" altLang="zh-CN" sz="2800" i="1">
                              <a:solidFill>
                                <a:srgbClr val="FF0000"/>
                              </a:solidFill>
                              <a:latin typeface="Cambria Math" panose="02040503050406030204" pitchFamily="18" charset="0"/>
                            </a:rPr>
                          </m:ctrlPr>
                        </m:naryPr>
                        <m:sub>
                          <m:r>
                            <a:rPr lang="en-US" altLang="zh-CN" sz="2800" i="1">
                              <a:solidFill>
                                <a:srgbClr val="FF0000"/>
                              </a:solidFill>
                              <a:latin typeface="Cambria Math" panose="02040503050406030204" pitchFamily="18" charset="0"/>
                            </a:rPr>
                            <m:t>𝑖</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𝑖</m:t>
                              </m:r>
                            </m:sub>
                          </m:sSub>
                          <m:sSub>
                            <m:sSubPr>
                              <m:ctrlPr>
                                <a:rPr lang="en-US" altLang="zh-CN" sz="2800" i="1" dirty="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𝛽</m:t>
                              </m:r>
                            </m:e>
                            <m:sub>
                              <m:r>
                                <a:rPr lang="en-US" altLang="zh-CN" sz="2800" b="0" i="1" dirty="0" smtClean="0">
                                  <a:solidFill>
                                    <a:srgbClr val="FF0000"/>
                                  </a:solidFill>
                                  <a:latin typeface="Cambria Math" panose="02040503050406030204" pitchFamily="18" charset="0"/>
                                </a:rPr>
                                <m:t>𝑖</m:t>
                              </m:r>
                            </m:sub>
                          </m:sSub>
                        </m:e>
                      </m:nary>
                    </m:oMath>
                  </m:oMathPara>
                </a14:m>
                <a:endParaRPr lang="zh-CN" altLang="en-US" sz="2800" dirty="0"/>
              </a:p>
            </p:txBody>
          </p:sp>
        </mc:Choice>
        <mc:Fallback xmlns="">
          <p:sp>
            <p:nvSpPr>
              <p:cNvPr id="2" name="文本框 1">
                <a:extLst>
                  <a:ext uri="{FF2B5EF4-FFF2-40B4-BE49-F238E27FC236}">
                    <a16:creationId xmlns:a16="http://schemas.microsoft.com/office/drawing/2014/main" id="{055A0C09-C303-CB6D-B280-FD99665EB058}"/>
                  </a:ext>
                </a:extLst>
              </p:cNvPr>
              <p:cNvSpPr txBox="1">
                <a:spLocks noRot="1" noChangeAspect="1" noMove="1" noResize="1" noEditPoints="1" noAdjustHandles="1" noChangeArrowheads="1" noChangeShapeType="1" noTextEdit="1"/>
              </p:cNvSpPr>
              <p:nvPr/>
            </p:nvSpPr>
            <p:spPr>
              <a:xfrm>
                <a:off x="434788" y="1064771"/>
                <a:ext cx="11322425" cy="5076390"/>
              </a:xfrm>
              <a:prstGeom prst="rect">
                <a:avLst/>
              </a:prstGeom>
              <a:blipFill>
                <a:blip r:embed="rId4"/>
                <a:stretch>
                  <a:fillRect l="-1076" t="-1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564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46164263-7A7A-367E-ED98-41C5F1472303}"/>
              </a:ext>
            </a:extLst>
          </p:cNvPr>
          <p:cNvSpPr txBox="1"/>
          <p:nvPr/>
        </p:nvSpPr>
        <p:spPr>
          <a:xfrm>
            <a:off x="502023" y="1254915"/>
            <a:ext cx="10945906" cy="3323987"/>
          </a:xfrm>
          <a:prstGeom prst="rect">
            <a:avLst/>
          </a:prstGeom>
          <a:noFill/>
        </p:spPr>
        <p:txBody>
          <a:bodyPr wrap="square">
            <a:spAutoFit/>
          </a:bodyPr>
          <a:lstStyle/>
          <a:p>
            <a:r>
              <a:rPr lang="zh-CN" altLang="en-US" sz="2800" dirty="0"/>
              <a:t>例题：</a:t>
            </a:r>
            <a:r>
              <a:rPr lang="en-US" altLang="zh-CN" sz="2800" dirty="0"/>
              <a:t>2011</a:t>
            </a:r>
            <a:r>
              <a:rPr lang="zh-CN" altLang="en-US" sz="2800" dirty="0"/>
              <a:t>年上财真题</a:t>
            </a:r>
            <a:endParaRPr lang="en-US" altLang="zh-CN" sz="2800" dirty="0"/>
          </a:p>
          <a:p>
            <a:endParaRPr lang="en-US" altLang="zh-CN" sz="1400" dirty="0"/>
          </a:p>
          <a:p>
            <a:r>
              <a:rPr lang="zh-CN" altLang="en-US" sz="2800" dirty="0"/>
              <a:t>根据资本资产定价模型理论，如果陈先生的风险承受能力比张先生强，那么以下哪一项正确？</a:t>
            </a:r>
          </a:p>
          <a:p>
            <a:r>
              <a:rPr lang="en-US" altLang="zh-CN" sz="2800" dirty="0"/>
              <a:t>A.</a:t>
            </a:r>
            <a:r>
              <a:rPr lang="zh-CN" altLang="en-US" sz="2800" dirty="0"/>
              <a:t>陈先生的最优证券组合比张先生的好</a:t>
            </a:r>
          </a:p>
          <a:p>
            <a:r>
              <a:rPr lang="en-US" altLang="zh-CN" sz="2800" dirty="0"/>
              <a:t>B.</a:t>
            </a:r>
            <a:r>
              <a:rPr lang="zh-CN" altLang="en-US" sz="2800" dirty="0"/>
              <a:t>陈先生的无差异曲线的弯曲程度比张先生的小</a:t>
            </a:r>
          </a:p>
          <a:p>
            <a:r>
              <a:rPr lang="en-US" altLang="zh-CN" sz="2800" dirty="0"/>
              <a:t>C.</a:t>
            </a:r>
            <a:r>
              <a:rPr lang="zh-CN" altLang="en-US" sz="2800" dirty="0"/>
              <a:t>陈先生的最优证券组合的期望收益率比张先生的高</a:t>
            </a:r>
          </a:p>
          <a:p>
            <a:r>
              <a:rPr lang="en-US" altLang="zh-CN" sz="2800" dirty="0"/>
              <a:t>D.</a:t>
            </a:r>
            <a:r>
              <a:rPr lang="zh-CN" altLang="en-US" sz="2800" dirty="0"/>
              <a:t>陈先生的最优证券组合的风险比张先生的低</a:t>
            </a:r>
          </a:p>
        </p:txBody>
      </p:sp>
      <p:sp>
        <p:nvSpPr>
          <p:cNvPr id="6" name="文本框 5">
            <a:extLst>
              <a:ext uri="{FF2B5EF4-FFF2-40B4-BE49-F238E27FC236}">
                <a16:creationId xmlns:a16="http://schemas.microsoft.com/office/drawing/2014/main" id="{0481384A-3B6D-AE56-AF6A-B7FC2219199F}"/>
              </a:ext>
            </a:extLst>
          </p:cNvPr>
          <p:cNvSpPr txBox="1"/>
          <p:nvPr/>
        </p:nvSpPr>
        <p:spPr>
          <a:xfrm>
            <a:off x="502023" y="4866638"/>
            <a:ext cx="10945906" cy="954107"/>
          </a:xfrm>
          <a:prstGeom prst="rect">
            <a:avLst/>
          </a:prstGeom>
          <a:noFill/>
        </p:spPr>
        <p:txBody>
          <a:bodyPr wrap="square">
            <a:spAutoFit/>
          </a:bodyPr>
          <a:lstStyle/>
          <a:p>
            <a:r>
              <a:rPr lang="zh-CN" altLang="en-US" sz="2800" dirty="0"/>
              <a:t>答案：</a:t>
            </a:r>
            <a:r>
              <a:rPr lang="en-US" altLang="zh-CN" sz="2800" dirty="0">
                <a:solidFill>
                  <a:srgbClr val="FF0000"/>
                </a:solidFill>
              </a:rPr>
              <a:t>B</a:t>
            </a:r>
            <a:r>
              <a:rPr lang="zh-CN" altLang="en-US" sz="2800" dirty="0"/>
              <a:t>，</a:t>
            </a:r>
            <a:r>
              <a:rPr lang="en-US" altLang="zh-CN" sz="2800" dirty="0"/>
              <a:t>A</a:t>
            </a:r>
            <a:r>
              <a:rPr lang="zh-CN" altLang="en-US" sz="2800" dirty="0"/>
              <a:t>、</a:t>
            </a:r>
            <a:r>
              <a:rPr lang="en-US" altLang="zh-CN" sz="2800" dirty="0"/>
              <a:t>C</a:t>
            </a:r>
            <a:r>
              <a:rPr lang="zh-CN" altLang="en-US" sz="2800" dirty="0"/>
              <a:t>、</a:t>
            </a:r>
            <a:r>
              <a:rPr lang="en-US" altLang="zh-CN" sz="2800" dirty="0"/>
              <a:t>D</a:t>
            </a:r>
            <a:r>
              <a:rPr lang="zh-CN" altLang="en-US" sz="2800" dirty="0"/>
              <a:t>项：最优证券组合是市场组合，两人都是一样的；</a:t>
            </a:r>
            <a:r>
              <a:rPr lang="en-US" altLang="zh-CN" sz="2800" dirty="0"/>
              <a:t>B</a:t>
            </a:r>
            <a:r>
              <a:rPr lang="zh-CN" altLang="en-US" sz="2800" dirty="0"/>
              <a:t>项：陈先生的无差异曲线的弯曲程度更小，正确；</a:t>
            </a:r>
          </a:p>
        </p:txBody>
      </p:sp>
    </p:spTree>
    <p:extLst>
      <p:ext uri="{BB962C8B-B14F-4D97-AF65-F5344CB8AC3E}">
        <p14:creationId xmlns:p14="http://schemas.microsoft.com/office/powerpoint/2010/main" val="37065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398712" y="250621"/>
            <a:ext cx="82266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SML</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5" name="图片 4">
            <a:extLst>
              <a:ext uri="{FF2B5EF4-FFF2-40B4-BE49-F238E27FC236}">
                <a16:creationId xmlns:a16="http://schemas.microsoft.com/office/drawing/2014/main" id="{91CA5939-4629-3CF5-092B-A6EB9FC9256C}"/>
              </a:ext>
            </a:extLst>
          </p:cNvPr>
          <p:cNvPicPr>
            <a:picLocks noChangeAspect="1"/>
          </p:cNvPicPr>
          <p:nvPr/>
        </p:nvPicPr>
        <p:blipFill>
          <a:blip r:embed="rId4"/>
          <a:stretch>
            <a:fillRect/>
          </a:stretch>
        </p:blipFill>
        <p:spPr>
          <a:xfrm>
            <a:off x="3302059" y="1151965"/>
            <a:ext cx="5587883" cy="4457923"/>
          </a:xfrm>
          <a:prstGeom prst="rect">
            <a:avLst/>
          </a:prstGeom>
        </p:spPr>
      </p:pic>
      <p:sp>
        <p:nvSpPr>
          <p:cNvPr id="6" name="文本框 5">
            <a:extLst>
              <a:ext uri="{FF2B5EF4-FFF2-40B4-BE49-F238E27FC236}">
                <a16:creationId xmlns:a16="http://schemas.microsoft.com/office/drawing/2014/main" id="{3EEF52AC-754A-4A92-A2D0-1B43D641EC1A}"/>
              </a:ext>
            </a:extLst>
          </p:cNvPr>
          <p:cNvSpPr txBox="1"/>
          <p:nvPr/>
        </p:nvSpPr>
        <p:spPr>
          <a:xfrm>
            <a:off x="4950494" y="5493927"/>
            <a:ext cx="2291012" cy="461665"/>
          </a:xfrm>
          <a:prstGeom prst="rect">
            <a:avLst/>
          </a:prstGeom>
          <a:noFill/>
        </p:spPr>
        <p:txBody>
          <a:bodyPr wrap="none" rtlCol="0">
            <a:spAutoFit/>
          </a:bodyPr>
          <a:lstStyle/>
          <a:p>
            <a:pPr algn="l"/>
            <a:r>
              <a:rPr lang="zh-CN" altLang="en-US" sz="2400" dirty="0"/>
              <a:t>证券市场线</a:t>
            </a:r>
            <a:r>
              <a:rPr lang="en-US" altLang="zh-CN" sz="2400" dirty="0"/>
              <a:t>SML</a:t>
            </a:r>
            <a:endParaRPr lang="zh-CN" altLang="en-US" sz="2400" dirty="0"/>
          </a:p>
        </p:txBody>
      </p:sp>
      <p:sp>
        <p:nvSpPr>
          <p:cNvPr id="10" name="文本框 9">
            <a:extLst>
              <a:ext uri="{FF2B5EF4-FFF2-40B4-BE49-F238E27FC236}">
                <a16:creationId xmlns:a16="http://schemas.microsoft.com/office/drawing/2014/main" id="{135EA07E-A169-F8DA-DC78-DE08EB77F4F5}"/>
              </a:ext>
            </a:extLst>
          </p:cNvPr>
          <p:cNvSpPr txBox="1"/>
          <p:nvPr/>
        </p:nvSpPr>
        <p:spPr>
          <a:xfrm>
            <a:off x="5136778" y="6220616"/>
            <a:ext cx="7216588" cy="461665"/>
          </a:xfrm>
          <a:prstGeom prst="rect">
            <a:avLst/>
          </a:prstGeom>
          <a:noFill/>
        </p:spPr>
        <p:txBody>
          <a:bodyPr wrap="square">
            <a:spAutoFit/>
          </a:bodyPr>
          <a:lstStyle/>
          <a:p>
            <a:r>
              <a:rPr lang="zh-CN" altLang="en-US" sz="2400" dirty="0">
                <a:solidFill>
                  <a:srgbClr val="FF0000"/>
                </a:solidFill>
              </a:rPr>
              <a:t>本章附录：存款和借款利率不同时的</a:t>
            </a:r>
            <a:r>
              <a:rPr lang="en-US" altLang="zh-CN" sz="2400" dirty="0">
                <a:solidFill>
                  <a:srgbClr val="FF0000"/>
                </a:solidFill>
              </a:rPr>
              <a:t>CAPM</a:t>
            </a:r>
            <a:r>
              <a:rPr lang="zh-CN" altLang="en-US" sz="2400" dirty="0">
                <a:solidFill>
                  <a:srgbClr val="FF0000"/>
                </a:solidFill>
              </a:rPr>
              <a:t>自行了解</a:t>
            </a:r>
          </a:p>
        </p:txBody>
      </p:sp>
    </p:spTree>
    <p:extLst>
      <p:ext uri="{BB962C8B-B14F-4D97-AF65-F5344CB8AC3E}">
        <p14:creationId xmlns:p14="http://schemas.microsoft.com/office/powerpoint/2010/main" val="3553544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7037" y="3930223"/>
            <a:ext cx="3857927"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资本成本估计</a:t>
            </a:r>
          </a:p>
        </p:txBody>
      </p:sp>
    </p:spTree>
    <p:extLst>
      <p:ext uri="{BB962C8B-B14F-4D97-AF65-F5344CB8AC3E}">
        <p14:creationId xmlns:p14="http://schemas.microsoft.com/office/powerpoint/2010/main" val="33375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估计贝塔</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FCF2D17-9BAD-9EE4-87F9-07C9EED10E1B}"/>
                  </a:ext>
                </a:extLst>
              </p:cNvPr>
              <p:cNvSpPr txBox="1"/>
              <p:nvPr/>
            </p:nvSpPr>
            <p:spPr>
              <a:xfrm>
                <a:off x="1887071" y="2778886"/>
                <a:ext cx="8417858" cy="1300228"/>
              </a:xfrm>
              <a:prstGeom prst="rect">
                <a:avLst/>
              </a:prstGeom>
              <a:noFill/>
            </p:spPr>
            <p:txBody>
              <a:bodyPr wrap="square" rtlCol="0">
                <a:spAutoFit/>
              </a:bodyPr>
              <a:lstStyle/>
              <a:p>
                <a14:m>
                  <m:oMath xmlns:m="http://schemas.openxmlformats.org/officeDocument/2006/math">
                    <m:r>
                      <a:rPr lang="zh-CN" altLang="en-US" sz="2800" i="1" smtClean="0">
                        <a:latin typeface="Cambria Math" panose="02040503050406030204" pitchFamily="18" charset="0"/>
                      </a:rPr>
                      <m:t>证券</m:t>
                    </m:r>
                  </m:oMath>
                </a14:m>
                <a:r>
                  <a:rPr lang="zh-CN" altLang="en-US" sz="2800" dirty="0"/>
                  <a:t>的超额回报率：</a:t>
                </a:r>
                <a14:m>
                  <m:oMath xmlns:m="http://schemas.openxmlformats.org/officeDocument/2006/math">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𝑓</m:t>
                            </m:r>
                          </m:sub>
                        </m:sSub>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i="1">
                            <a:latin typeface="Cambria Math" panose="02040503050406030204" pitchFamily="18" charset="0"/>
                          </a:rPr>
                          <m:t>𝛼</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m:t>
                        </m:r>
                      </m:sub>
                    </m:sSub>
                  </m:oMath>
                </a14:m>
                <a:endParaRPr lang="en-US" altLang="zh-CN" sz="2800" dirty="0"/>
              </a:p>
              <a:p>
                <a:endParaRPr lang="en-US" altLang="zh-CN" sz="1400" dirty="0"/>
              </a:p>
              <a:p>
                <a:r>
                  <a:rPr lang="zh-CN" altLang="en-US" sz="2800" dirty="0"/>
                  <a:t>两边同时取期望值：</a:t>
                </a:r>
                <a14:m>
                  <m:oMath xmlns:m="http://schemas.openxmlformats.org/officeDocument/2006/math">
                    <m:r>
                      <a:rPr lang="en-US" altLang="zh-CN" sz="2800" i="1" smtClean="0">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𝑖</m:t>
                            </m:r>
                          </m:sub>
                        </m:sSub>
                      </m:e>
                    </m:d>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𝛽</m:t>
                        </m:r>
                      </m:e>
                      <m:sub>
                        <m:r>
                          <a:rPr lang="en-US" altLang="zh-CN" sz="2800" i="1">
                            <a:solidFill>
                              <a:schemeClr val="tx1"/>
                            </a:solidFill>
                            <a:latin typeface="Cambria Math" panose="02040503050406030204" pitchFamily="18" charset="0"/>
                          </a:rPr>
                          <m:t>𝑖</m:t>
                        </m:r>
                      </m:sub>
                    </m:sSub>
                    <m:d>
                      <m:dPr>
                        <m:ctrlPr>
                          <a:rPr lang="en-US" altLang="zh-CN" sz="2800" i="1" dirty="0">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𝑀</m:t>
                                </m:r>
                              </m:sub>
                            </m:sSub>
                          </m:e>
                        </m:d>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e>
                    </m:d>
                    <m:r>
                      <a:rPr lang="en-US" altLang="zh-CN" sz="2800" b="0" i="0" dirty="0" smtClean="0">
                        <a:solidFill>
                          <a:schemeClr val="tx1"/>
                        </a:solidFill>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𝛼</m:t>
                        </m:r>
                      </m:e>
                      <m:sub>
                        <m:r>
                          <a:rPr lang="en-US" altLang="zh-CN" sz="2800" i="1">
                            <a:latin typeface="Cambria Math" panose="02040503050406030204" pitchFamily="18" charset="0"/>
                          </a:rPr>
                          <m:t>𝑖</m:t>
                        </m:r>
                      </m:sub>
                    </m:sSub>
                  </m:oMath>
                </a14:m>
                <a:endParaRPr lang="en-US" altLang="zh-CN" sz="2800" dirty="0">
                  <a:solidFill>
                    <a:schemeClr val="tx1"/>
                  </a:solidFill>
                </a:endParaRPr>
              </a:p>
            </p:txBody>
          </p:sp>
        </mc:Choice>
        <mc:Fallback xmlns="">
          <p:sp>
            <p:nvSpPr>
              <p:cNvPr id="2" name="文本框 1">
                <a:extLst>
                  <a:ext uri="{FF2B5EF4-FFF2-40B4-BE49-F238E27FC236}">
                    <a16:creationId xmlns:a16="http://schemas.microsoft.com/office/drawing/2014/main" id="{BFCF2D17-9BAD-9EE4-87F9-07C9EED10E1B}"/>
                  </a:ext>
                </a:extLst>
              </p:cNvPr>
              <p:cNvSpPr txBox="1">
                <a:spLocks noRot="1" noChangeAspect="1" noMove="1" noResize="1" noEditPoints="1" noAdjustHandles="1" noChangeArrowheads="1" noChangeShapeType="1" noTextEdit="1"/>
              </p:cNvSpPr>
              <p:nvPr/>
            </p:nvSpPr>
            <p:spPr>
              <a:xfrm>
                <a:off x="1887071" y="2778886"/>
                <a:ext cx="8417858" cy="1300228"/>
              </a:xfrm>
              <a:prstGeom prst="rect">
                <a:avLst/>
              </a:prstGeom>
              <a:blipFill>
                <a:blip r:embed="rId4"/>
                <a:stretch>
                  <a:fillRect l="-1522" t="-2817" b="-9859"/>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5B133A1-8FA6-4E22-D145-7AACD7718A0C}"/>
              </a:ext>
            </a:extLst>
          </p:cNvPr>
          <p:cNvSpPr txBox="1"/>
          <p:nvPr/>
        </p:nvSpPr>
        <p:spPr>
          <a:xfrm>
            <a:off x="4660909" y="6176683"/>
            <a:ext cx="7571303" cy="461665"/>
          </a:xfrm>
          <a:prstGeom prst="rect">
            <a:avLst/>
          </a:prstGeom>
          <a:noFill/>
        </p:spPr>
        <p:txBody>
          <a:bodyPr wrap="none" rtlCol="0">
            <a:spAutoFit/>
          </a:bodyPr>
          <a:lstStyle/>
          <a:p>
            <a:pPr algn="l"/>
            <a:r>
              <a:rPr lang="zh-CN" altLang="en-US" sz="2400" dirty="0">
                <a:solidFill>
                  <a:srgbClr val="FF0000"/>
                </a:solidFill>
              </a:rPr>
              <a:t>不会让你自己去手工线性回归，掌握这两个式子就行了</a:t>
            </a:r>
          </a:p>
        </p:txBody>
      </p:sp>
    </p:spTree>
    <p:extLst>
      <p:ext uri="{BB962C8B-B14F-4D97-AF65-F5344CB8AC3E}">
        <p14:creationId xmlns:p14="http://schemas.microsoft.com/office/powerpoint/2010/main" val="1367583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7FD36FD-18F5-4882-59B5-4BD6F9959F62}"/>
                  </a:ext>
                </a:extLst>
              </p:cNvPr>
              <p:cNvSpPr txBox="1"/>
              <p:nvPr/>
            </p:nvSpPr>
            <p:spPr>
              <a:xfrm>
                <a:off x="479612" y="1147482"/>
                <a:ext cx="11232776" cy="2462213"/>
              </a:xfrm>
              <a:prstGeom prst="rect">
                <a:avLst/>
              </a:prstGeom>
              <a:noFill/>
            </p:spPr>
            <p:txBody>
              <a:bodyPr wrap="square" rtlCol="0">
                <a:spAutoFit/>
              </a:bodyPr>
              <a:lstStyle/>
              <a:p>
                <a:pPr algn="l"/>
                <a:r>
                  <a:rPr lang="zh-CN" altLang="en-US" sz="2800" dirty="0"/>
                  <a:t>例题：</a:t>
                </a:r>
                <a:r>
                  <a:rPr lang="en-US" altLang="zh-CN" sz="2800" dirty="0"/>
                  <a:t>2020</a:t>
                </a:r>
                <a:r>
                  <a:rPr lang="zh-CN" altLang="en-US" sz="2800" dirty="0"/>
                  <a:t>年上财真题</a:t>
                </a:r>
                <a:endParaRPr lang="en-US" altLang="zh-CN" sz="2800" dirty="0"/>
              </a:p>
              <a:p>
                <a:pPr algn="l"/>
                <a:endParaRPr lang="en-US" altLang="zh-CN" sz="1400" dirty="0"/>
              </a:p>
              <a:p>
                <a:pPr algn="l"/>
                <a:r>
                  <a:rPr lang="zh-CN" altLang="en-US" sz="2800" dirty="0"/>
                  <a:t>对华创公司的月度回报率单因素模型回归得出下面结论：</a:t>
                </a:r>
                <a14:m>
                  <m:oMath xmlns:m="http://schemas.openxmlformats.org/officeDocument/2006/math">
                    <m:r>
                      <a:rPr lang="zh-CN" altLang="en-US" sz="2800" i="1" dirty="0" smtClean="0">
                        <a:latin typeface="Cambria Math" panose="02040503050406030204" pitchFamily="18" charset="0"/>
                      </a:rPr>
                      <m:t>𝑅</m:t>
                    </m:r>
                    <m:r>
                      <a:rPr lang="zh-CN" altLang="en-US" sz="2800" i="1" baseline="-25000" dirty="0" smtClean="0">
                        <a:latin typeface="Cambria Math" panose="02040503050406030204" pitchFamily="18" charset="0"/>
                      </a:rPr>
                      <m:t>𝑖</m:t>
                    </m:r>
                    <m:r>
                      <a:rPr lang="zh-CN" altLang="en-US" sz="2800" i="1" dirty="0" smtClean="0">
                        <a:latin typeface="Cambria Math" panose="02040503050406030204" pitchFamily="18" charset="0"/>
                      </a:rPr>
                      <m:t> </m:t>
                    </m:r>
                    <m:r>
                      <a:rPr lang="en-US" altLang="zh-CN" sz="2800" i="1" dirty="0" smtClean="0">
                        <a:latin typeface="Cambria Math" panose="02040503050406030204" pitchFamily="18" charset="0"/>
                      </a:rPr>
                      <m:t>= 0.1% + 1.1</m:t>
                    </m:r>
                    <m:r>
                      <a:rPr lang="zh-CN" altLang="en-US" sz="2800" i="1" dirty="0" smtClean="0">
                        <a:latin typeface="Cambria Math" panose="02040503050406030204" pitchFamily="18" charset="0"/>
                      </a:rPr>
                      <m:t>𝑅</m:t>
                    </m:r>
                    <m:r>
                      <a:rPr lang="zh-CN" altLang="en-US" sz="2800" i="1" baseline="-25000" dirty="0" smtClean="0">
                        <a:latin typeface="Cambria Math" panose="02040503050406030204" pitchFamily="18" charset="0"/>
                      </a:rPr>
                      <m:t>𝑀</m:t>
                    </m:r>
                    <m:r>
                      <a:rPr lang="en-US" altLang="zh-CN" sz="2800" i="1" dirty="0" smtClean="0">
                        <a:latin typeface="Cambria Math" panose="02040503050406030204" pitchFamily="18" charset="0"/>
                      </a:rPr>
                      <m:t>+ </m:t>
                    </m:r>
                    <m:r>
                      <a:rPr lang="zh-CN" altLang="en-US" sz="2800" i="1" dirty="0" smtClean="0">
                        <a:latin typeface="Cambria Math" panose="02040503050406030204" pitchFamily="18" charset="0"/>
                      </a:rPr>
                      <m:t>𝑒</m:t>
                    </m:r>
                  </m:oMath>
                </a14:m>
                <a:r>
                  <a:rPr lang="zh-CN" altLang="en-US" sz="2800" dirty="0"/>
                  <a:t>，</a:t>
                </a:r>
                <a14:m>
                  <m:oMath xmlns:m="http://schemas.openxmlformats.org/officeDocument/2006/math">
                    <m:r>
                      <a:rPr lang="zh-CN" altLang="en-US" sz="2800" i="1" dirty="0" smtClean="0">
                        <a:latin typeface="Cambria Math" panose="02040503050406030204" pitchFamily="18" charset="0"/>
                      </a:rPr>
                      <m:t>𝑅</m:t>
                    </m:r>
                    <m:r>
                      <a:rPr lang="zh-CN" altLang="en-US" sz="2800" i="1" baseline="-25000" dirty="0" smtClean="0">
                        <a:latin typeface="Cambria Math" panose="02040503050406030204" pitchFamily="18" charset="0"/>
                      </a:rPr>
                      <m:t>𝑖</m:t>
                    </m:r>
                  </m:oMath>
                </a14:m>
                <a:r>
                  <a:rPr lang="zh-CN" altLang="en-US" sz="2800" dirty="0"/>
                  <a:t>是华创月度回报率；</a:t>
                </a:r>
                <a14:m>
                  <m:oMath xmlns:m="http://schemas.openxmlformats.org/officeDocument/2006/math">
                    <m:r>
                      <a:rPr lang="zh-CN" altLang="en-US" sz="2800" i="1" dirty="0" smtClean="0">
                        <a:latin typeface="Cambria Math" panose="02040503050406030204" pitchFamily="18" charset="0"/>
                      </a:rPr>
                      <m:t>𝑅</m:t>
                    </m:r>
                    <m:r>
                      <a:rPr lang="zh-CN" altLang="en-US" sz="2800" i="1" baseline="-25000" dirty="0" smtClean="0">
                        <a:latin typeface="Cambria Math" panose="02040503050406030204" pitchFamily="18" charset="0"/>
                      </a:rPr>
                      <m:t>𝑀</m:t>
                    </m:r>
                  </m:oMath>
                </a14:m>
                <a:r>
                  <a:rPr lang="zh-CN" altLang="en-US" sz="2800" dirty="0"/>
                  <a:t>是市场回报率；</a:t>
                </a:r>
                <a14:m>
                  <m:oMath xmlns:m="http://schemas.openxmlformats.org/officeDocument/2006/math">
                    <m:r>
                      <a:rPr lang="zh-CN" altLang="en-US" sz="2800" i="1" dirty="0" smtClean="0">
                        <a:latin typeface="Cambria Math" panose="02040503050406030204" pitchFamily="18" charset="0"/>
                      </a:rPr>
                      <m:t>𝑒</m:t>
                    </m:r>
                  </m:oMath>
                </a14:m>
                <a:r>
                  <a:rPr lang="zh-CN" altLang="en-US" sz="2800" dirty="0"/>
                  <a:t>是噪音项，这一回归结果不随时间改变。如果市场未来一年的回报率是</a:t>
                </a:r>
                <a:r>
                  <a:rPr lang="en-US" altLang="zh-CN" sz="2800" dirty="0"/>
                  <a:t>8%</a:t>
                </a:r>
                <a:r>
                  <a:rPr lang="zh-CN" altLang="en-US" sz="2800" dirty="0"/>
                  <a:t>，而华创公司的回报率是</a:t>
                </a:r>
                <a:r>
                  <a:rPr lang="en-US" altLang="zh-CN" sz="2800" dirty="0"/>
                  <a:t>7%</a:t>
                </a:r>
                <a:r>
                  <a:rPr lang="zh-CN" altLang="en-US" sz="2800" dirty="0"/>
                  <a:t>，这段时期华创的非正常收益是多少？</a:t>
                </a:r>
              </a:p>
            </p:txBody>
          </p:sp>
        </mc:Choice>
        <mc:Fallback>
          <p:sp>
            <p:nvSpPr>
              <p:cNvPr id="2" name="文本框 1">
                <a:extLst>
                  <a:ext uri="{FF2B5EF4-FFF2-40B4-BE49-F238E27FC236}">
                    <a16:creationId xmlns:a16="http://schemas.microsoft.com/office/drawing/2014/main" id="{B7FD36FD-18F5-4882-59B5-4BD6F9959F62}"/>
                  </a:ext>
                </a:extLst>
              </p:cNvPr>
              <p:cNvSpPr txBox="1">
                <a:spLocks noRot="1" noChangeAspect="1" noMove="1" noResize="1" noEditPoints="1" noAdjustHandles="1" noChangeArrowheads="1" noChangeShapeType="1" noTextEdit="1"/>
              </p:cNvSpPr>
              <p:nvPr/>
            </p:nvSpPr>
            <p:spPr>
              <a:xfrm>
                <a:off x="479612" y="1147482"/>
                <a:ext cx="11232776" cy="2462213"/>
              </a:xfrm>
              <a:prstGeom prst="rect">
                <a:avLst/>
              </a:prstGeom>
              <a:blipFill>
                <a:blip r:embed="rId4"/>
                <a:stretch>
                  <a:fillRect l="-1140" t="-2723" r="-706" b="-56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FF8DC9-1254-F33C-6EE0-0C45447FC84D}"/>
                  </a:ext>
                </a:extLst>
              </p:cNvPr>
              <p:cNvSpPr txBox="1"/>
              <p:nvPr/>
            </p:nvSpPr>
            <p:spPr>
              <a:xfrm>
                <a:off x="479612" y="3883526"/>
                <a:ext cx="9804800" cy="2246769"/>
              </a:xfrm>
              <a:prstGeom prst="rect">
                <a:avLst/>
              </a:prstGeom>
              <a:noFill/>
            </p:spPr>
            <p:txBody>
              <a:bodyPr wrap="none" rtlCol="0">
                <a:spAutoFit/>
              </a:bodyPr>
              <a:lstStyle/>
              <a:p>
                <a:pPr algn="l"/>
                <a:r>
                  <a:rPr lang="zh-CN" altLang="en-US" sz="2800" dirty="0"/>
                  <a:t>答案：单利法（复利法亦可）</a:t>
                </a:r>
                <a:endParaRPr lang="en-US" altLang="zh-CN" sz="2800" dirty="0"/>
              </a:p>
              <a:p>
                <a:pPr algn="l"/>
                <a:r>
                  <a:rPr lang="zh-CN" altLang="en-US" sz="2800" dirty="0"/>
                  <a:t>华创月度回报率</a:t>
                </a:r>
                <a:r>
                  <a:rPr lang="en-US" altLang="zh-CN" sz="2800" dirty="0"/>
                  <a:t>=7%/12=0.583%</a:t>
                </a:r>
              </a:p>
              <a:p>
                <a:pPr algn="l"/>
                <a:r>
                  <a:rPr lang="zh-CN" altLang="en-US" sz="2800" dirty="0"/>
                  <a:t>市场月度回报率</a:t>
                </a:r>
                <a:r>
                  <a:rPr lang="en-US" altLang="zh-CN" sz="2800" dirty="0"/>
                  <a:t>=8%/12=0.667%</a:t>
                </a:r>
              </a:p>
              <a:p>
                <a:r>
                  <a:rPr lang="zh-CN" altLang="en-US" sz="2800" dirty="0"/>
                  <a:t>代入题中公式得</a:t>
                </a:r>
                <a:r>
                  <a:rPr lang="en-US" altLang="zh-CN" sz="2800" dirty="0"/>
                  <a:t>0.583%=0.1%+1.1×0.667%+</a:t>
                </a:r>
                <a14:m>
                  <m:oMath xmlns:m="http://schemas.openxmlformats.org/officeDocument/2006/math">
                    <m:r>
                      <a:rPr lang="zh-CN" altLang="en-US" sz="2800" i="1" dirty="0" smtClean="0">
                        <a:latin typeface="Cambria Math" panose="02040503050406030204" pitchFamily="18" charset="0"/>
                      </a:rPr>
                      <m:t>𝑒</m:t>
                    </m:r>
                  </m:oMath>
                </a14:m>
                <a:r>
                  <a:rPr lang="zh-CN" altLang="en-US" sz="2800" dirty="0"/>
                  <a:t> →</a:t>
                </a:r>
                <a14:m>
                  <m:oMath xmlns:m="http://schemas.openxmlformats.org/officeDocument/2006/math">
                    <m:r>
                      <a:rPr lang="en-US" altLang="zh-CN" sz="2800" b="0" i="0" dirty="0" smtClean="0">
                        <a:latin typeface="Cambria Math" panose="02040503050406030204" pitchFamily="18" charset="0"/>
                      </a:rPr>
                      <m:t> </m:t>
                    </m:r>
                    <m:r>
                      <a:rPr lang="zh-CN" altLang="en-US" sz="2800" i="1" dirty="0" smtClean="0">
                        <a:latin typeface="Cambria Math" panose="02040503050406030204" pitchFamily="18" charset="0"/>
                      </a:rPr>
                      <m:t>𝑒</m:t>
                    </m:r>
                    <m:r>
                      <a:rPr lang="en-US" altLang="zh-CN" sz="2800" i="1" dirty="0" smtClean="0">
                        <a:latin typeface="Cambria Math" panose="02040503050406030204" pitchFamily="18" charset="0"/>
                      </a:rPr>
                      <m:t>=−0.2507%</m:t>
                    </m:r>
                  </m:oMath>
                </a14:m>
                <a:endParaRPr lang="en-US" altLang="zh-CN" sz="2800" dirty="0"/>
              </a:p>
              <a:p>
                <a:r>
                  <a:rPr lang="zh-CN" altLang="en-US" sz="2800" dirty="0"/>
                  <a:t>则一年内华创公司的非正常收益为</a:t>
                </a:r>
                <a14:m>
                  <m:oMath xmlns:m="http://schemas.openxmlformats.org/officeDocument/2006/math">
                    <m:r>
                      <a:rPr lang="en-US" altLang="zh-CN" sz="2800" i="1" dirty="0" smtClean="0">
                        <a:latin typeface="Cambria Math" panose="02040503050406030204" pitchFamily="18" charset="0"/>
                      </a:rPr>
                      <m:t>−0.2507%</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12=−3.01%</m:t>
                    </m:r>
                  </m:oMath>
                </a14:m>
                <a:endParaRPr lang="en-US" altLang="zh-CN" sz="2800" dirty="0"/>
              </a:p>
            </p:txBody>
          </p:sp>
        </mc:Choice>
        <mc:Fallback xmlns="">
          <p:sp>
            <p:nvSpPr>
              <p:cNvPr id="3" name="文本框 2">
                <a:extLst>
                  <a:ext uri="{FF2B5EF4-FFF2-40B4-BE49-F238E27FC236}">
                    <a16:creationId xmlns:a16="http://schemas.microsoft.com/office/drawing/2014/main" id="{14FF8DC9-1254-F33C-6EE0-0C45447FC84D}"/>
                  </a:ext>
                </a:extLst>
              </p:cNvPr>
              <p:cNvSpPr txBox="1">
                <a:spLocks noRot="1" noChangeAspect="1" noMove="1" noResize="1" noEditPoints="1" noAdjustHandles="1" noChangeArrowheads="1" noChangeShapeType="1" noTextEdit="1"/>
              </p:cNvSpPr>
              <p:nvPr/>
            </p:nvSpPr>
            <p:spPr>
              <a:xfrm>
                <a:off x="479612" y="3883526"/>
                <a:ext cx="9804800" cy="2246769"/>
              </a:xfrm>
              <a:prstGeom prst="rect">
                <a:avLst/>
              </a:prstGeom>
              <a:blipFill>
                <a:blip r:embed="rId5"/>
                <a:stretch>
                  <a:fillRect l="-1306" t="-2981" b="-6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927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债务资本成本</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00ADDDD-67EB-18B7-034B-CFDAA2A21F06}"/>
                  </a:ext>
                </a:extLst>
              </p:cNvPr>
              <p:cNvSpPr txBox="1"/>
              <p:nvPr/>
            </p:nvSpPr>
            <p:spPr>
              <a:xfrm>
                <a:off x="320992" y="2090172"/>
                <a:ext cx="11550016" cy="2677656"/>
              </a:xfrm>
              <a:prstGeom prst="rect">
                <a:avLst/>
              </a:prstGeom>
              <a:noFill/>
            </p:spPr>
            <p:txBody>
              <a:bodyPr wrap="square" rtlCol="0">
                <a:spAutoFit/>
              </a:bodyPr>
              <a:lstStyle/>
              <a:p>
                <a:r>
                  <a:rPr lang="zh-CN" altLang="en-US" sz="2800" dirty="0"/>
                  <a:t>考虑今天投资</a:t>
                </a:r>
                <a14:m>
                  <m:oMath xmlns:m="http://schemas.openxmlformats.org/officeDocument/2006/math">
                    <m:r>
                      <a:rPr lang="en-US" altLang="zh-CN" sz="2800" b="0" i="1" dirty="0" smtClean="0">
                        <a:latin typeface="Cambria Math" panose="02040503050406030204" pitchFamily="18" charset="0"/>
                      </a:rPr>
                      <m:t>1</m:t>
                    </m:r>
                  </m:oMath>
                </a14:m>
                <a:r>
                  <a:rPr lang="zh-CN" altLang="en-US" sz="2800" dirty="0"/>
                  <a:t>元于到期收益率为</a:t>
                </a:r>
                <a14:m>
                  <m:oMath xmlns:m="http://schemas.openxmlformats.org/officeDocument/2006/math">
                    <m:r>
                      <a:rPr lang="en-US" altLang="zh-CN" sz="2800" i="1" dirty="0" smtClean="0">
                        <a:latin typeface="Cambria Math" panose="02040503050406030204" pitchFamily="18" charset="0"/>
                      </a:rPr>
                      <m:t>𝑦</m:t>
                    </m:r>
                  </m:oMath>
                </a14:m>
                <a:r>
                  <a:rPr lang="zh-CN" altLang="en-US" sz="2800" dirty="0"/>
                  <a:t>的</a:t>
                </a:r>
                <a:r>
                  <a:rPr lang="en-US" altLang="zh-CN" sz="2800" dirty="0"/>
                  <a:t>1</a:t>
                </a:r>
                <a:r>
                  <a:rPr lang="zh-CN" altLang="en-US" sz="2800" dirty="0"/>
                  <a:t>年期债券，该债券承诺</a:t>
                </a:r>
                <a:r>
                  <a:rPr lang="en-US" altLang="zh-CN" sz="2800" dirty="0"/>
                  <a:t>1</a:t>
                </a:r>
                <a:r>
                  <a:rPr lang="zh-CN" altLang="en-US" sz="2800" dirty="0"/>
                  <a:t>年后支付</a:t>
                </a:r>
                <a14:m>
                  <m:oMath xmlns:m="http://schemas.openxmlformats.org/officeDocument/2006/math">
                    <m:r>
                      <a:rPr lang="en-US" altLang="zh-CN" sz="2800" i="1" dirty="0" smtClean="0">
                        <a:latin typeface="Cambria Math" panose="02040503050406030204" pitchFamily="18" charset="0"/>
                      </a:rPr>
                      <m:t> </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a14:m>
                <a:r>
                  <a:rPr lang="zh-CN" altLang="en-US" sz="2800" dirty="0"/>
                  <a:t>元，若债券违约概率为</a:t>
                </a:r>
                <a14:m>
                  <m:oMath xmlns:m="http://schemas.openxmlformats.org/officeDocument/2006/math">
                    <m:r>
                      <a:rPr lang="en-US" altLang="zh-CN" sz="2800" b="0" i="1" smtClean="0">
                        <a:latin typeface="Cambria Math" panose="02040503050406030204" pitchFamily="18" charset="0"/>
                      </a:rPr>
                      <m:t>𝑝</m:t>
                    </m:r>
                  </m:oMath>
                </a14:m>
                <a:r>
                  <a:rPr lang="zh-CN" altLang="en-US" sz="2800" dirty="0"/>
                  <a:t>，若违约后</a:t>
                </a:r>
                <a:r>
                  <a:rPr lang="en-US" altLang="zh-CN" sz="2800" dirty="0"/>
                  <a:t>1</a:t>
                </a:r>
                <a:r>
                  <a:rPr lang="zh-CN" altLang="en-US" sz="2800" dirty="0"/>
                  <a:t>年后仅能收到</a:t>
                </a:r>
                <a14:m>
                  <m:oMath xmlns:m="http://schemas.openxmlformats.org/officeDocument/2006/math">
                    <m:r>
                      <a:rPr lang="en-US" altLang="zh-CN" sz="2800" i="1" dirty="0" smtClean="0">
                        <a:latin typeface="Cambria Math" panose="02040503050406030204" pitchFamily="18" charset="0"/>
                      </a:rPr>
                      <m:t> </m:t>
                    </m:r>
                    <m:r>
                      <a:rPr lang="en-US" altLang="zh-CN" sz="2800" i="1">
                        <a:latin typeface="Cambria Math" panose="02040503050406030204" pitchFamily="18" charset="0"/>
                      </a:rPr>
                      <m:t>(1+</m:t>
                    </m:r>
                    <m:r>
                      <a:rPr lang="en-US" altLang="zh-CN" sz="2800" i="1">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𝐿</m:t>
                    </m:r>
                    <m:r>
                      <a:rPr lang="en-US" altLang="zh-CN" sz="2800" i="1">
                        <a:latin typeface="Cambria Math" panose="02040503050406030204" pitchFamily="18" charset="0"/>
                      </a:rPr>
                      <m:t>)</m:t>
                    </m:r>
                  </m:oMath>
                </a14:m>
                <a:r>
                  <a:rPr lang="zh-CN" altLang="en-US" sz="2800" dirty="0"/>
                  <a:t>元，其中</a:t>
                </a:r>
                <a14:m>
                  <m:oMath xmlns:m="http://schemas.openxmlformats.org/officeDocument/2006/math">
                    <m:r>
                      <a:rPr lang="en-US" altLang="zh-CN" sz="2800" i="1" dirty="0" smtClean="0">
                        <a:latin typeface="Cambria Math" panose="02040503050406030204" pitchFamily="18" charset="0"/>
                      </a:rPr>
                      <m:t>𝐿</m:t>
                    </m:r>
                  </m:oMath>
                </a14:m>
                <a:r>
                  <a:rPr lang="zh-CN" altLang="en-US" sz="2800" dirty="0"/>
                  <a:t>表示违约时每</a:t>
                </a:r>
                <a:r>
                  <a:rPr lang="en-US" altLang="zh-CN" sz="2800" dirty="0"/>
                  <a:t>1</a:t>
                </a:r>
                <a:r>
                  <a:rPr lang="zh-CN" altLang="en-US" sz="2800" dirty="0"/>
                  <a:t>元债务投资的预期损失：</a:t>
                </a:r>
                <a:endParaRPr lang="en-US" altLang="zh-CN" sz="2800" dirty="0"/>
              </a:p>
              <a:p>
                <a:br>
                  <a:rPr lang="en-US" altLang="zh-CN" sz="2800" dirty="0"/>
                </a:br>
                <a:r>
                  <a:rPr lang="zh-CN" altLang="en-US" sz="2800" dirty="0"/>
                  <a:t>该债券期望回报率为：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𝑝</m:t>
                        </m:r>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𝐿</m:t>
                        </m:r>
                      </m:e>
                    </m:d>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𝑝𝐿</m:t>
                    </m:r>
                  </m:oMath>
                </a14:m>
                <a:endParaRPr lang="en-US" altLang="zh-CN" sz="2800" b="0" dirty="0"/>
              </a:p>
              <a:p>
                <a:r>
                  <a:rPr lang="en-US" altLang="zh-CN" sz="2800" dirty="0"/>
                  <a:t>				   </a:t>
                </a:r>
                <a14:m>
                  <m:oMath xmlns:m="http://schemas.openxmlformats.org/officeDocument/2006/math">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到期收益率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违约概率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预期损失率</m:t>
                    </m:r>
                  </m:oMath>
                </a14:m>
                <a:endParaRPr lang="zh-CN" altLang="en-US" sz="2800" dirty="0"/>
              </a:p>
            </p:txBody>
          </p:sp>
        </mc:Choice>
        <mc:Fallback xmlns="">
          <p:sp>
            <p:nvSpPr>
              <p:cNvPr id="2" name="文本框 1">
                <a:extLst>
                  <a:ext uri="{FF2B5EF4-FFF2-40B4-BE49-F238E27FC236}">
                    <a16:creationId xmlns:a16="http://schemas.microsoft.com/office/drawing/2014/main" id="{100ADDDD-67EB-18B7-034B-CFDAA2A21F06}"/>
                  </a:ext>
                </a:extLst>
              </p:cNvPr>
              <p:cNvSpPr txBox="1">
                <a:spLocks noRot="1" noChangeAspect="1" noMove="1" noResize="1" noEditPoints="1" noAdjustHandles="1" noChangeArrowheads="1" noChangeShapeType="1" noTextEdit="1"/>
              </p:cNvSpPr>
              <p:nvPr/>
            </p:nvSpPr>
            <p:spPr>
              <a:xfrm>
                <a:off x="320992" y="2090172"/>
                <a:ext cx="11550016" cy="2677656"/>
              </a:xfrm>
              <a:prstGeom prst="rect">
                <a:avLst/>
              </a:prstGeom>
              <a:blipFill>
                <a:blip r:embed="rId4"/>
                <a:stretch>
                  <a:fillRect l="-1109" t="-2506" r="-4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8355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5D5BB3C-82A7-8CE2-C278-48CBAC742293}"/>
                  </a:ext>
                </a:extLst>
              </p:cNvPr>
              <p:cNvSpPr txBox="1"/>
              <p:nvPr/>
            </p:nvSpPr>
            <p:spPr>
              <a:xfrm>
                <a:off x="573741" y="1851515"/>
                <a:ext cx="11044518" cy="1384995"/>
              </a:xfrm>
              <a:prstGeom prst="rect">
                <a:avLst/>
              </a:prstGeom>
              <a:noFill/>
            </p:spPr>
            <p:txBody>
              <a:bodyPr wrap="square" rtlCol="0">
                <a:spAutoFit/>
              </a:bodyPr>
              <a:lstStyle/>
              <a:p>
                <a:pPr algn="l"/>
                <a:r>
                  <a:rPr lang="zh-CN" altLang="en-US" sz="2800" dirty="0"/>
                  <a:t>假设小明投资</a:t>
                </a:r>
                <a:r>
                  <a:rPr lang="en-US" altLang="zh-CN" sz="2800" dirty="0"/>
                  <a:t>10</a:t>
                </a:r>
                <a:r>
                  <a:rPr lang="zh-CN" altLang="en-US" sz="2800" dirty="0"/>
                  <a:t>万元于到期收益率为</a:t>
                </a:r>
                <a:r>
                  <a:rPr lang="en-US" altLang="zh-CN" sz="2800" dirty="0"/>
                  <a:t>10%</a:t>
                </a:r>
                <a:r>
                  <a:rPr lang="zh-CN" altLang="en-US" sz="2800" dirty="0"/>
                  <a:t>的</a:t>
                </a:r>
                <a:r>
                  <a:rPr lang="en-US" altLang="zh-CN" sz="2800" dirty="0"/>
                  <a:t>1</a:t>
                </a:r>
                <a:r>
                  <a:rPr lang="zh-CN" altLang="en-US" sz="2800" dirty="0"/>
                  <a:t>年期</a:t>
                </a:r>
                <a14:m>
                  <m:oMath xmlns:m="http://schemas.openxmlformats.org/officeDocument/2006/math">
                    <m:r>
                      <m:rPr>
                        <m:sty m:val="p"/>
                      </m:rPr>
                      <a:rPr lang="en-US" altLang="zh-CN" sz="2800" i="0" dirty="0" smtClean="0">
                        <a:latin typeface="Cambria Math" panose="02040503050406030204" pitchFamily="18" charset="0"/>
                      </a:rPr>
                      <m:t>A</m:t>
                    </m:r>
                  </m:oMath>
                </a14:m>
                <a:r>
                  <a:rPr lang="zh-CN" altLang="en-US" sz="2800" dirty="0"/>
                  <a:t>公司债券，假设公司违约概率为</a:t>
                </a:r>
                <a:r>
                  <a:rPr lang="en-US" altLang="zh-CN" sz="2800" dirty="0"/>
                  <a:t>5%</a:t>
                </a:r>
                <a:r>
                  <a:rPr lang="zh-CN" altLang="en-US" sz="2800" dirty="0"/>
                  <a:t>，违约损失率为</a:t>
                </a:r>
                <a:r>
                  <a:rPr lang="en-US" altLang="zh-CN" sz="2800" dirty="0"/>
                  <a:t>50%</a:t>
                </a:r>
                <a:r>
                  <a:rPr lang="zh-CN" altLang="en-US" sz="2800" dirty="0"/>
                  <a:t>，由于该种债券通过国债抵押缓冲后的风险暴露只有</a:t>
                </a:r>
                <a:r>
                  <a:rPr lang="en-US" altLang="zh-CN" sz="2800" dirty="0"/>
                  <a:t>8</a:t>
                </a:r>
                <a:r>
                  <a:rPr lang="zh-CN" altLang="en-US" sz="2800" dirty="0"/>
                  <a:t>万元，请计算小明的期望回报率？</a:t>
                </a:r>
              </a:p>
            </p:txBody>
          </p:sp>
        </mc:Choice>
        <mc:Fallback xmlns="">
          <p:sp>
            <p:nvSpPr>
              <p:cNvPr id="3" name="文本框 2">
                <a:extLst>
                  <a:ext uri="{FF2B5EF4-FFF2-40B4-BE49-F238E27FC236}">
                    <a16:creationId xmlns:a16="http://schemas.microsoft.com/office/drawing/2014/main" id="{F5D5BB3C-82A7-8CE2-C278-48CBAC742293}"/>
                  </a:ext>
                </a:extLst>
              </p:cNvPr>
              <p:cNvSpPr txBox="1">
                <a:spLocks noRot="1" noChangeAspect="1" noMove="1" noResize="1" noEditPoints="1" noAdjustHandles="1" noChangeArrowheads="1" noChangeShapeType="1" noTextEdit="1"/>
              </p:cNvSpPr>
              <p:nvPr/>
            </p:nvSpPr>
            <p:spPr>
              <a:xfrm>
                <a:off x="573741" y="1851515"/>
                <a:ext cx="11044518" cy="1384995"/>
              </a:xfrm>
              <a:prstGeom prst="rect">
                <a:avLst/>
              </a:prstGeom>
              <a:blipFill>
                <a:blip r:embed="rId4"/>
                <a:stretch>
                  <a:fillRect l="-1104" t="-4846" b="-11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0A403D3-4F64-8A50-82B0-2120A39ED09B}"/>
                  </a:ext>
                </a:extLst>
              </p:cNvPr>
              <p:cNvSpPr txBox="1"/>
              <p:nvPr/>
            </p:nvSpPr>
            <p:spPr>
              <a:xfrm>
                <a:off x="573741" y="4410635"/>
                <a:ext cx="8860246" cy="734625"/>
              </a:xfrm>
              <a:prstGeom prst="rect">
                <a:avLst/>
              </a:prstGeom>
              <a:noFill/>
            </p:spPr>
            <p:txBody>
              <a:bodyPr wrap="none" rtlCol="0">
                <a:spAutoFit/>
              </a:bodyPr>
              <a:lstStyle/>
              <a:p>
                <a:pPr algn="l"/>
                <a:r>
                  <a:rPr lang="zh-CN" altLang="en-US" sz="2800" dirty="0"/>
                  <a:t>答案：</a:t>
                </a:r>
                <a14:m>
                  <m:oMath xmlns:m="http://schemas.openxmlformats.org/officeDocument/2006/math">
                    <m:r>
                      <a:rPr lang="zh-CN" altLang="en-US" sz="2800" i="1" dirty="0">
                        <a:latin typeface="Cambria Math" panose="02040503050406030204" pitchFamily="18" charset="0"/>
                      </a:rPr>
                      <m:t>期望</m:t>
                    </m:r>
                    <m:r>
                      <a:rPr lang="zh-CN" altLang="en-US" sz="2800" i="1" dirty="0" smtClean="0">
                        <a:latin typeface="Cambria Math" panose="02040503050406030204" pitchFamily="18" charset="0"/>
                      </a:rPr>
                      <m:t>收益率</m:t>
                    </m:r>
                    <m:r>
                      <a:rPr lang="zh-CN" altLang="en-US" sz="2800" i="1" dirty="0">
                        <a:latin typeface="Cambria Math" panose="02040503050406030204" pitchFamily="18" charset="0"/>
                      </a:rPr>
                      <m:t>为</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10</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1+10%</m:t>
                            </m:r>
                          </m:e>
                        </m:d>
                        <m:r>
                          <a:rPr lang="en-US" altLang="zh-CN" sz="2800" b="0" i="1" smtClean="0">
                            <a:latin typeface="Cambria Math" panose="02040503050406030204" pitchFamily="18" charset="0"/>
                          </a:rPr>
                          <m:t>−5%</m:t>
                        </m:r>
                        <m:r>
                          <a:rPr lang="en-US" altLang="zh-CN" sz="2800" i="1">
                            <a:latin typeface="Cambria Math" panose="02040503050406030204" pitchFamily="18" charset="0"/>
                          </a:rPr>
                          <m:t>×</m:t>
                        </m:r>
                        <m:r>
                          <a:rPr lang="en-US" altLang="zh-CN" sz="2800" b="0" i="1" smtClean="0">
                            <a:latin typeface="Cambria Math" panose="02040503050406030204" pitchFamily="18" charset="0"/>
                          </a:rPr>
                          <m:t>8</m:t>
                        </m:r>
                        <m:r>
                          <a:rPr lang="en-US" altLang="zh-CN" sz="2800" i="1">
                            <a:latin typeface="Cambria Math" panose="02040503050406030204" pitchFamily="18" charset="0"/>
                          </a:rPr>
                          <m:t>×</m:t>
                        </m:r>
                        <m:r>
                          <a:rPr lang="en-US" altLang="zh-CN" sz="2800" b="0" i="1" smtClean="0">
                            <a:latin typeface="Cambria Math" panose="02040503050406030204" pitchFamily="18" charset="0"/>
                          </a:rPr>
                          <m:t>50</m:t>
                        </m:r>
                        <m:r>
                          <a:rPr lang="en-US" altLang="zh-CN" sz="2800" i="1">
                            <a:latin typeface="Cambria Math" panose="02040503050406030204" pitchFamily="18" charset="0"/>
                          </a:rPr>
                          <m:t>%</m:t>
                        </m:r>
                      </m:num>
                      <m:den>
                        <m:r>
                          <a:rPr lang="en-US" altLang="zh-CN" sz="2800" b="0" i="1" smtClean="0">
                            <a:latin typeface="Cambria Math" panose="02040503050406030204" pitchFamily="18" charset="0"/>
                          </a:rPr>
                          <m:t>10</m:t>
                        </m:r>
                      </m:den>
                    </m:f>
                    <m:r>
                      <a:rPr lang="en-US" altLang="zh-CN" sz="2800" b="0" i="1" smtClean="0">
                        <a:latin typeface="Cambria Math" panose="02040503050406030204" pitchFamily="18" charset="0"/>
                      </a:rPr>
                      <m:t>−1=8</m:t>
                    </m:r>
                    <m:r>
                      <a:rPr lang="en-US" altLang="zh-CN" sz="2800" b="0" i="0" smtClean="0">
                        <a:latin typeface="Cambria Math" panose="02040503050406030204" pitchFamily="18" charset="0"/>
                      </a:rPr>
                      <m:t>%</m:t>
                    </m:r>
                  </m:oMath>
                </a14:m>
                <a:endParaRPr lang="zh-CN" altLang="en-US" sz="2800" dirty="0"/>
              </a:p>
            </p:txBody>
          </p:sp>
        </mc:Choice>
        <mc:Fallback xmlns="">
          <p:sp>
            <p:nvSpPr>
              <p:cNvPr id="4" name="文本框 3">
                <a:extLst>
                  <a:ext uri="{FF2B5EF4-FFF2-40B4-BE49-F238E27FC236}">
                    <a16:creationId xmlns:a16="http://schemas.microsoft.com/office/drawing/2014/main" id="{90A403D3-4F64-8A50-82B0-2120A39ED09B}"/>
                  </a:ext>
                </a:extLst>
              </p:cNvPr>
              <p:cNvSpPr txBox="1">
                <a:spLocks noRot="1" noChangeAspect="1" noMove="1" noResize="1" noEditPoints="1" noAdjustHandles="1" noChangeArrowheads="1" noChangeShapeType="1" noTextEdit="1"/>
              </p:cNvSpPr>
              <p:nvPr/>
            </p:nvSpPr>
            <p:spPr>
              <a:xfrm>
                <a:off x="573741" y="4410635"/>
                <a:ext cx="8860246" cy="734625"/>
              </a:xfrm>
              <a:prstGeom prst="rect">
                <a:avLst/>
              </a:prstGeom>
              <a:blipFill>
                <a:blip r:embed="rId5"/>
                <a:stretch>
                  <a:fillRect l="-1376" b="-10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4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2"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全权益可比公司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32F64C3-7D5D-431D-894E-56B4113D861B}"/>
                  </a:ext>
                </a:extLst>
              </p:cNvPr>
              <p:cNvSpPr txBox="1"/>
              <p:nvPr/>
            </p:nvSpPr>
            <p:spPr>
              <a:xfrm>
                <a:off x="1299883" y="2951947"/>
                <a:ext cx="9592235" cy="954107"/>
              </a:xfrm>
              <a:prstGeom prst="rect">
                <a:avLst/>
              </a:prstGeom>
              <a:noFill/>
            </p:spPr>
            <p:txBody>
              <a:bodyPr wrap="square" rtlCol="0">
                <a:spAutoFit/>
              </a:bodyPr>
              <a:lstStyle/>
              <a:p>
                <a:pPr algn="l"/>
                <a:r>
                  <a:rPr lang="zh-CN" altLang="en-US" sz="2800" dirty="0"/>
                  <a:t>全权益可比公司（无负债）：</a:t>
                </a:r>
                <a:endParaRPr lang="en-US" altLang="zh-CN" sz="2800" dirty="0"/>
              </a:p>
              <a:p>
                <a:pPr algn="l"/>
                <a:r>
                  <a:rPr lang="zh-CN" altLang="en-US" sz="2800" dirty="0"/>
                  <a:t>用公司的股权</a:t>
                </a:r>
                <a14:m>
                  <m:oMath xmlns:m="http://schemas.openxmlformats.org/officeDocument/2006/math">
                    <m:r>
                      <a:rPr lang="en-US" altLang="zh-CN" sz="2800" i="1" dirty="0" smtClean="0">
                        <a:latin typeface="Cambria Math" panose="02040503050406030204" pitchFamily="18" charset="0"/>
                      </a:rPr>
                      <m:t>𝛽</m:t>
                    </m:r>
                  </m:oMath>
                </a14:m>
                <a:r>
                  <a:rPr lang="zh-CN" altLang="en-US" sz="2800" dirty="0"/>
                  <a:t>和股权资本成本</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dirty="0"/>
                  <a:t>估计项目的</a:t>
                </a:r>
                <a14:m>
                  <m:oMath xmlns:m="http://schemas.openxmlformats.org/officeDocument/2006/math">
                    <m:r>
                      <a:rPr lang="en-US" altLang="zh-CN" sz="2800" i="1" dirty="0" smtClean="0">
                        <a:latin typeface="Cambria Math" panose="02040503050406030204" pitchFamily="18" charset="0"/>
                      </a:rPr>
                      <m:t>𝛽</m:t>
                    </m:r>
                  </m:oMath>
                </a14:m>
                <a:r>
                  <a:rPr lang="zh-CN" altLang="en-US" sz="2800" dirty="0"/>
                  <a:t>和资本成本。</a:t>
                </a:r>
              </a:p>
            </p:txBody>
          </p:sp>
        </mc:Choice>
        <mc:Fallback>
          <p:sp>
            <p:nvSpPr>
              <p:cNvPr id="2" name="文本框 1">
                <a:extLst>
                  <a:ext uri="{FF2B5EF4-FFF2-40B4-BE49-F238E27FC236}">
                    <a16:creationId xmlns:a16="http://schemas.microsoft.com/office/drawing/2014/main" id="{232F64C3-7D5D-431D-894E-56B4113D861B}"/>
                  </a:ext>
                </a:extLst>
              </p:cNvPr>
              <p:cNvSpPr txBox="1">
                <a:spLocks noRot="1" noChangeAspect="1" noMove="1" noResize="1" noEditPoints="1" noAdjustHandles="1" noChangeArrowheads="1" noChangeShapeType="1" noTextEdit="1"/>
              </p:cNvSpPr>
              <p:nvPr/>
            </p:nvSpPr>
            <p:spPr>
              <a:xfrm>
                <a:off x="1299883" y="2951947"/>
                <a:ext cx="9592235" cy="954107"/>
              </a:xfrm>
              <a:prstGeom prst="rect">
                <a:avLst/>
              </a:prstGeom>
              <a:blipFill>
                <a:blip r:embed="rId4"/>
                <a:stretch>
                  <a:fillRect l="-1271" t="-7006"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5507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有杠杆可比公司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CFAA0C76-B5D8-F6AE-0284-D2872AFC46D9}"/>
              </a:ext>
            </a:extLst>
          </p:cNvPr>
          <p:cNvPicPr>
            <a:picLocks noChangeAspect="1"/>
          </p:cNvPicPr>
          <p:nvPr/>
        </p:nvPicPr>
        <p:blipFill>
          <a:blip r:embed="rId4"/>
          <a:stretch>
            <a:fillRect/>
          </a:stretch>
        </p:blipFill>
        <p:spPr>
          <a:xfrm>
            <a:off x="820399" y="4012068"/>
            <a:ext cx="5266636" cy="2595311"/>
          </a:xfrm>
          <a:prstGeom prst="rect">
            <a:avLst/>
          </a:prstGeom>
        </p:spPr>
      </p:pic>
      <p:grpSp>
        <p:nvGrpSpPr>
          <p:cNvPr id="8" name="组合 7">
            <a:extLst>
              <a:ext uri="{FF2B5EF4-FFF2-40B4-BE49-F238E27FC236}">
                <a16:creationId xmlns:a16="http://schemas.microsoft.com/office/drawing/2014/main" id="{0098311C-E39D-2176-4E7E-CBE06AC3DE69}"/>
              </a:ext>
            </a:extLst>
          </p:cNvPr>
          <p:cNvGrpSpPr/>
          <p:nvPr/>
        </p:nvGrpSpPr>
        <p:grpSpPr>
          <a:xfrm>
            <a:off x="675138" y="990058"/>
            <a:ext cx="10841724" cy="1384996"/>
            <a:chOff x="444842" y="1169457"/>
            <a:chExt cx="10841724" cy="1384996"/>
          </a:xfrm>
        </p:grpSpPr>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870EC60-BF1E-EA54-041C-24784D0A105A}"/>
                    </a:ext>
                  </a:extLst>
                </p:cNvPr>
                <p:cNvSpPr txBox="1"/>
                <p:nvPr/>
              </p:nvSpPr>
              <p:spPr>
                <a:xfrm>
                  <a:off x="444842" y="1169457"/>
                  <a:ext cx="2961747" cy="138499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zh-CN" altLang="en-US" sz="2800" b="1" i="1" dirty="0" smtClean="0">
                            <a:latin typeface="Cambria Math" panose="02040503050406030204" pitchFamily="18" charset="0"/>
                          </a:rPr>
                          <m:t>资产的资本成本</m:t>
                        </m:r>
                      </m:oMath>
                    </m:oMathPara>
                  </a14:m>
                  <a:endParaRPr lang="en-US" altLang="zh-CN" sz="2800" b="1"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zh-CN" altLang="en-US" sz="2800" b="1" i="1" dirty="0" smtClean="0">
                            <a:latin typeface="Cambria Math" panose="02040503050406030204" pitchFamily="18" charset="0"/>
                          </a:rPr>
                          <m:t>无杠杆资本成本</m:t>
                        </m:r>
                      </m:oMath>
                    </m:oMathPara>
                  </a14:m>
                  <a:endParaRPr lang="en-US" altLang="zh-CN" sz="2800" b="1"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zh-CN" altLang="en-US" sz="2800" b="1" i="1" dirty="0" smtClean="0">
                            <a:latin typeface="Cambria Math" panose="02040503050406030204" pitchFamily="18" charset="0"/>
                          </a:rPr>
                          <m:t>税前</m:t>
                        </m:r>
                        <m:r>
                          <a:rPr lang="en-US" altLang="zh-CN" sz="2800" b="0" i="1" dirty="0" smtClean="0">
                            <a:latin typeface="Cambria Math" panose="02040503050406030204" pitchFamily="18" charset="0"/>
                          </a:rPr>
                          <m:t>𝑊𝐴𝐶𝐶</m:t>
                        </m:r>
                      </m:oMath>
                    </m:oMathPara>
                  </a14:m>
                  <a:endParaRPr lang="en-US" altLang="zh-CN" sz="2800" b="0" dirty="0"/>
                </a:p>
              </p:txBody>
            </p:sp>
          </mc:Choice>
          <mc:Fallback>
            <p:sp>
              <p:nvSpPr>
                <p:cNvPr id="5" name="文本框 4">
                  <a:extLst>
                    <a:ext uri="{FF2B5EF4-FFF2-40B4-BE49-F238E27FC236}">
                      <a16:creationId xmlns:a16="http://schemas.microsoft.com/office/drawing/2014/main" id="{E870EC60-BF1E-EA54-041C-24784D0A105A}"/>
                    </a:ext>
                  </a:extLst>
                </p:cNvPr>
                <p:cNvSpPr txBox="1">
                  <a:spLocks noRot="1" noChangeAspect="1" noMove="1" noResize="1" noEditPoints="1" noAdjustHandles="1" noChangeArrowheads="1" noChangeShapeType="1" noTextEdit="1"/>
                </p:cNvSpPr>
                <p:nvPr/>
              </p:nvSpPr>
              <p:spPr>
                <a:xfrm>
                  <a:off x="444842" y="1169457"/>
                  <a:ext cx="2961747" cy="13849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10C0FD3A-C14F-9526-6301-18669FF9B4B2}"/>
                    </a:ext>
                  </a:extLst>
                </p:cNvPr>
                <p:cNvSpPr txBox="1"/>
                <p:nvPr/>
              </p:nvSpPr>
              <p:spPr>
                <a:xfrm>
                  <a:off x="3893469" y="1169458"/>
                  <a:ext cx="7393097" cy="138499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公司价值中由股权融资的比例</m:t>
                        </m:r>
                        <m:r>
                          <a:rPr lang="en-US" altLang="zh-CN" sz="2800" i="1" dirty="0">
                            <a:latin typeface="Cambria Math" panose="02040503050406030204" pitchFamily="18" charset="0"/>
                          </a:rPr>
                          <m:t>×</m:t>
                        </m:r>
                        <m:r>
                          <a:rPr lang="zh-CN" altLang="en-US" sz="2800" i="1" dirty="0">
                            <a:latin typeface="Cambria Math" panose="02040503050406030204" pitchFamily="18" charset="0"/>
                          </a:rPr>
                          <m:t>股权资本</m:t>
                        </m:r>
                        <m:r>
                          <a:rPr lang="zh-CN" altLang="en-US" sz="2800" i="1" dirty="0" smtClean="0">
                            <a:latin typeface="Cambria Math" panose="02040503050406030204" pitchFamily="18" charset="0"/>
                          </a:rPr>
                          <m:t>成本</m:t>
                        </m:r>
                      </m:oMath>
                    </m:oMathPara>
                  </a14:m>
                  <a:endParaRPr lang="en-US" altLang="zh-CN" sz="2800" dirty="0"/>
                </a:p>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m:t>
                        </m:r>
                      </m:oMath>
                    </m:oMathPara>
                  </a14:m>
                  <a:endParaRPr lang="en-US" altLang="zh-CN" sz="2800" dirty="0"/>
                </a:p>
                <a:p>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公司</m:t>
                        </m:r>
                        <m:r>
                          <a:rPr lang="zh-CN" altLang="en-US" sz="2800" i="1" dirty="0">
                            <a:latin typeface="Cambria Math" panose="02040503050406030204" pitchFamily="18" charset="0"/>
                          </a:rPr>
                          <m:t>价值中由债务融资的比例</m:t>
                        </m:r>
                        <m:r>
                          <a:rPr lang="en-US" altLang="zh-CN" sz="2800" i="1" dirty="0">
                            <a:latin typeface="Cambria Math" panose="02040503050406030204" pitchFamily="18" charset="0"/>
                          </a:rPr>
                          <m:t>×</m:t>
                        </m:r>
                        <m:r>
                          <a:rPr lang="zh-CN" altLang="en-US" sz="2800" i="1" dirty="0">
                            <a:latin typeface="Cambria Math" panose="02040503050406030204" pitchFamily="18" charset="0"/>
                          </a:rPr>
                          <m:t>债务资本成本</m:t>
                        </m:r>
                      </m:oMath>
                    </m:oMathPara>
                  </a14:m>
                  <a:endParaRPr lang="zh-CN" altLang="en-US" sz="2800" dirty="0"/>
                </a:p>
              </p:txBody>
            </p:sp>
          </mc:Choice>
          <mc:Fallback>
            <p:sp>
              <p:nvSpPr>
                <p:cNvPr id="9" name="文本框 8">
                  <a:extLst>
                    <a:ext uri="{FF2B5EF4-FFF2-40B4-BE49-F238E27FC236}">
                      <a16:creationId xmlns:a16="http://schemas.microsoft.com/office/drawing/2014/main" id="{10C0FD3A-C14F-9526-6301-18669FF9B4B2}"/>
                    </a:ext>
                  </a:extLst>
                </p:cNvPr>
                <p:cNvSpPr txBox="1">
                  <a:spLocks noRot="1" noChangeAspect="1" noMove="1" noResize="1" noEditPoints="1" noAdjustHandles="1" noChangeArrowheads="1" noChangeShapeType="1" noTextEdit="1"/>
                </p:cNvSpPr>
                <p:nvPr/>
              </p:nvSpPr>
              <p:spPr>
                <a:xfrm>
                  <a:off x="3893469" y="1169458"/>
                  <a:ext cx="7393097" cy="1384995"/>
                </a:xfrm>
                <a:prstGeom prst="rect">
                  <a:avLst/>
                </a:prstGeom>
                <a:blipFill>
                  <a:blip r:embed="rId6"/>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CBBF80F-B3BC-7658-8A50-F4BF2FA8D7EC}"/>
                </a:ext>
              </a:extLst>
            </p:cNvPr>
            <p:cNvSpPr txBox="1"/>
            <p:nvPr/>
          </p:nvSpPr>
          <p:spPr>
            <a:xfrm>
              <a:off x="3386976" y="1508011"/>
              <a:ext cx="526106" cy="707886"/>
            </a:xfrm>
            <a:prstGeom prst="rect">
              <a:avLst/>
            </a:prstGeom>
            <a:noFill/>
          </p:spPr>
          <p:txBody>
            <a:bodyPr wrap="none" rtlCol="0">
              <a:spAutoFit/>
            </a:bodyPr>
            <a:lstStyle/>
            <a:p>
              <a:pPr algn="l"/>
              <a:r>
                <a:rPr lang="en-US" altLang="zh-CN" sz="4000" dirty="0"/>
                <a:t>=</a:t>
              </a:r>
              <a:endParaRPr lang="zh-CN" altLang="en-US" sz="4000" dirty="0"/>
            </a:p>
          </p:txBody>
        </p:sp>
      </p:gr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D70429DE-8293-92CA-B322-6C1A9C1999C0}"/>
                  </a:ext>
                </a:extLst>
              </p:cNvPr>
              <p:cNvSpPr txBox="1"/>
              <p:nvPr/>
            </p:nvSpPr>
            <p:spPr>
              <a:xfrm>
                <a:off x="253099" y="2410654"/>
                <a:ext cx="11685801" cy="1565813"/>
              </a:xfrm>
              <a:prstGeom prst="rect">
                <a:avLst/>
              </a:prstGeom>
              <a:noFill/>
            </p:spPr>
            <p:txBody>
              <a:bodyPr wrap="square" rtlCol="0">
                <a:spAutoFit/>
              </a:bodyPr>
              <a:lstStyle/>
              <a:p>
                <a:r>
                  <a:rPr lang="zh-CN" altLang="en-US" sz="2800" dirty="0"/>
                  <a:t>无杠杆资本成本</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𝐸</m:t>
                        </m:r>
                      </m:num>
                      <m:den>
                        <m:r>
                          <a:rPr lang="en-US" altLang="zh-CN" sz="2800" b="0" i="1" smtClean="0">
                            <a:solidFill>
                              <a:srgbClr val="FF0000"/>
                            </a:solidFill>
                            <a:latin typeface="Cambria Math" panose="02040503050406030204" pitchFamily="18" charset="0"/>
                          </a:rPr>
                          <m:t>𝐸</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𝐷</m:t>
                        </m:r>
                      </m:sub>
                    </m:sSub>
                  </m:oMath>
                </a14:m>
                <a:r>
                  <a:rPr lang="zh-CN" altLang="en-US" sz="2800" dirty="0"/>
                  <a:t>，无杠杆贝塔</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smtClean="0">
                            <a:solidFill>
                              <a:srgbClr val="FF0000"/>
                            </a:solidFill>
                            <a:latin typeface="Cambria Math" panose="02040503050406030204" pitchFamily="18" charset="0"/>
                          </a:rPr>
                          <m:t>𝛽</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𝐸</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i="1">
                            <a:solidFill>
                              <a:srgbClr val="FF0000"/>
                            </a:solidFill>
                            <a:latin typeface="Cambria Math" panose="02040503050406030204" pitchFamily="18" charset="0"/>
                          </a:rPr>
                          <m:t>𝐷</m:t>
                        </m:r>
                      </m:sub>
                    </m:sSub>
                  </m:oMath>
                </a14:m>
                <a:endParaRPr lang="en-US" altLang="zh-CN" sz="2800" dirty="0"/>
              </a:p>
              <a:p>
                <a14:m>
                  <m:oMath xmlns:m="http://schemas.openxmlformats.org/officeDocument/2006/math">
                    <m:r>
                      <a:rPr lang="en-US" altLang="zh-CN" sz="2800" i="1" dirty="0" smtClean="0">
                        <a:latin typeface="Cambria Math" panose="02040503050406030204" pitchFamily="18" charset="0"/>
                      </a:rPr>
                      <m:t>𝐸</m:t>
                    </m:r>
                    <m:r>
                      <a:rPr lang="zh-CN" altLang="en-US" sz="2800" i="1" dirty="0" smtClean="0">
                        <a:latin typeface="Cambria Math" panose="02040503050406030204" pitchFamily="18" charset="0"/>
                      </a:rPr>
                      <m:t>和</m:t>
                    </m:r>
                    <m:r>
                      <a:rPr lang="en-US" altLang="zh-CN" sz="2800" i="1" dirty="0" smtClean="0">
                        <a:latin typeface="Cambria Math" panose="02040503050406030204" pitchFamily="18" charset="0"/>
                      </a:rPr>
                      <m:t>𝐷</m:t>
                    </m:r>
                  </m:oMath>
                </a14:m>
                <a:r>
                  <a:rPr lang="zh-CN" altLang="en-US" sz="2800" dirty="0"/>
                  <a:t>分别代表公司股权与债务的总市值，其中</a:t>
                </a:r>
                <a14:m>
                  <m:oMath xmlns:m="http://schemas.openxmlformats.org/officeDocument/2006/math">
                    <m:r>
                      <a:rPr lang="en-US" altLang="zh-CN" sz="2800" i="1" dirty="0">
                        <a:latin typeface="Cambria Math" panose="02040503050406030204" pitchFamily="18" charset="0"/>
                      </a:rPr>
                      <m:t>𝐷</m:t>
                    </m:r>
                  </m:oMath>
                </a14:m>
                <a:r>
                  <a:rPr lang="zh-CN" altLang="en-US" sz="2800" dirty="0"/>
                  <a:t>为净债务</a:t>
                </a:r>
                <a:r>
                  <a:rPr lang="en-US" altLang="zh-CN" sz="2800" dirty="0"/>
                  <a:t>=</a:t>
                </a:r>
                <a:r>
                  <a:rPr lang="zh-CN" altLang="en-US" sz="2800" dirty="0"/>
                  <a:t>债务</a:t>
                </a:r>
                <a:r>
                  <a:rPr lang="en-US" altLang="zh-CN" sz="2800" dirty="0"/>
                  <a:t>-</a:t>
                </a:r>
                <a:r>
                  <a:rPr lang="zh-CN" altLang="en-US" sz="2800" dirty="0"/>
                  <a:t>超额现金和短期投资。</a:t>
                </a:r>
              </a:p>
            </p:txBody>
          </p:sp>
        </mc:Choice>
        <mc:Fallback>
          <p:sp>
            <p:nvSpPr>
              <p:cNvPr id="10" name="文本框 9">
                <a:extLst>
                  <a:ext uri="{FF2B5EF4-FFF2-40B4-BE49-F238E27FC236}">
                    <a16:creationId xmlns:a16="http://schemas.microsoft.com/office/drawing/2014/main" id="{D70429DE-8293-92CA-B322-6C1A9C1999C0}"/>
                  </a:ext>
                </a:extLst>
              </p:cNvPr>
              <p:cNvSpPr txBox="1">
                <a:spLocks noRot="1" noChangeAspect="1" noMove="1" noResize="1" noEditPoints="1" noAdjustHandles="1" noChangeArrowheads="1" noChangeShapeType="1" noTextEdit="1"/>
              </p:cNvSpPr>
              <p:nvPr/>
            </p:nvSpPr>
            <p:spPr>
              <a:xfrm>
                <a:off x="253099" y="2410654"/>
                <a:ext cx="11685801" cy="1565813"/>
              </a:xfrm>
              <a:prstGeom prst="rect">
                <a:avLst/>
              </a:prstGeom>
              <a:blipFill>
                <a:blip r:embed="rId7"/>
                <a:stretch>
                  <a:fillRect l="-1096" r="-470" b="-9728"/>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A960627F-60E6-8FC6-4335-DA1E14AAC02C}"/>
              </a:ext>
            </a:extLst>
          </p:cNvPr>
          <p:cNvSpPr txBox="1"/>
          <p:nvPr/>
        </p:nvSpPr>
        <p:spPr>
          <a:xfrm>
            <a:off x="6104967" y="5407050"/>
            <a:ext cx="6087033" cy="1200329"/>
          </a:xfrm>
          <a:prstGeom prst="rect">
            <a:avLst/>
          </a:prstGeom>
          <a:noFill/>
        </p:spPr>
        <p:txBody>
          <a:bodyPr wrap="square" rtlCol="0">
            <a:spAutoFit/>
          </a:bodyPr>
          <a:lstStyle/>
          <a:p>
            <a:pPr algn="l"/>
            <a:r>
              <a:rPr lang="zh-CN" altLang="en-US" sz="2400" dirty="0"/>
              <a:t>注：此处所得公式建立在</a:t>
            </a:r>
            <a:r>
              <a:rPr lang="zh-CN" altLang="en-US" sz="2400" dirty="0">
                <a:solidFill>
                  <a:srgbClr val="FF0000"/>
                </a:solidFill>
              </a:rPr>
              <a:t>公司维持不变的债务股权比例的前提</a:t>
            </a:r>
            <a:r>
              <a:rPr lang="zh-CN" altLang="en-US" sz="2400" dirty="0"/>
              <a:t>下，本书第</a:t>
            </a:r>
            <a:r>
              <a:rPr lang="en-US" altLang="zh-CN" sz="2400" dirty="0"/>
              <a:t>18</a:t>
            </a:r>
            <a:r>
              <a:rPr lang="zh-CN" altLang="en-US" sz="2400" dirty="0"/>
              <a:t>章将讨论杠杆比率变动的情况。</a:t>
            </a:r>
          </a:p>
        </p:txBody>
      </p:sp>
    </p:spTree>
    <p:extLst>
      <p:ext uri="{BB962C8B-B14F-4D97-AF65-F5344CB8AC3E}">
        <p14:creationId xmlns:p14="http://schemas.microsoft.com/office/powerpoint/2010/main" val="2428657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有杠杆可比公司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4D13BD5-F2CA-664D-F283-D9C2630B910D}"/>
                  </a:ext>
                </a:extLst>
              </p:cNvPr>
              <p:cNvSpPr txBox="1"/>
              <p:nvPr/>
            </p:nvSpPr>
            <p:spPr>
              <a:xfrm>
                <a:off x="467536" y="2148778"/>
                <a:ext cx="11256928" cy="2560445"/>
              </a:xfrm>
              <a:prstGeom prst="rect">
                <a:avLst/>
              </a:prstGeom>
              <a:noFill/>
            </p:spPr>
            <p:txBody>
              <a:bodyPr wrap="none" rtlCol="0">
                <a:spAutoFit/>
              </a:bodyPr>
              <a:lstStyle/>
              <a:p>
                <a:r>
                  <a:rPr lang="zh-CN" altLang="en-US" sz="2800" dirty="0"/>
                  <a:t>加权平均资本成本</a:t>
                </a:r>
                <a:r>
                  <a:rPr lang="en-US" altLang="zh-CN" sz="2800" dirty="0"/>
                  <a:t>/</a:t>
                </a:r>
                <a:r>
                  <a:rPr lang="zh-CN" altLang="en-US" sz="2800" dirty="0"/>
                  <a:t>有效税后资本成本：</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𝑤𝑎𝑐𝑐</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𝐸</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d>
                      <m:dPr>
                        <m:ctrlPr>
                          <a:rPr lang="en-US" altLang="zh-CN" sz="2800" b="0" i="0" smtClean="0">
                            <a:solidFill>
                              <a:srgbClr val="FF0000"/>
                            </a:solidFill>
                            <a:latin typeface="Cambria Math" panose="02040503050406030204" pitchFamily="18" charset="0"/>
                          </a:rPr>
                        </m:ctrlPr>
                      </m:dPr>
                      <m:e>
                        <m:r>
                          <a:rPr lang="en-US" altLang="zh-CN" sz="2800" b="0" i="0" smtClean="0">
                            <a:solidFill>
                              <a:srgbClr val="FF0000"/>
                            </a:solidFill>
                            <a:latin typeface="Cambria Math" panose="02040503050406030204" pitchFamily="18" charset="0"/>
                          </a:rPr>
                          <m:t>1−</m:t>
                        </m:r>
                        <m:sSub>
                          <m:sSubPr>
                            <m:ctrlPr>
                              <a:rPr lang="en-US" altLang="zh-CN" sz="2800" b="0" i="1" smtClean="0">
                                <a:solidFill>
                                  <a:srgbClr val="FF0000"/>
                                </a:solidFill>
                                <a:latin typeface="Cambria Math" panose="02040503050406030204" pitchFamily="18" charset="0"/>
                              </a:rPr>
                            </m:ctrlPr>
                          </m:sSubPr>
                          <m:e>
                            <m:r>
                              <a:rPr lang="zh-CN" altLang="en-US" sz="2800" b="0" i="1" smtClean="0">
                                <a:solidFill>
                                  <a:srgbClr val="FF0000"/>
                                </a:solidFill>
                                <a:latin typeface="Cambria Math" panose="02040503050406030204" pitchFamily="18" charset="0"/>
                              </a:rPr>
                              <m:t>𝜏</m:t>
                            </m:r>
                          </m:e>
                          <m:sub>
                            <m:r>
                              <a:rPr lang="en-US" altLang="zh-CN" sz="2800" b="0" i="1" smtClean="0">
                                <a:solidFill>
                                  <a:srgbClr val="FF0000"/>
                                </a:solidFill>
                                <a:latin typeface="Cambria Math" panose="02040503050406030204" pitchFamily="18" charset="0"/>
                              </a:rPr>
                              <m:t>𝑐</m:t>
                            </m:r>
                          </m:sub>
                        </m:sSub>
                      </m:e>
                    </m:d>
                  </m:oMath>
                </a14:m>
                <a:endParaRPr lang="en-US" altLang="zh-CN" sz="2800" b="0" dirty="0">
                  <a:solidFill>
                    <a:srgbClr val="FF0000"/>
                  </a:solidFill>
                </a:endParaRPr>
              </a:p>
              <a:p>
                <a:endParaRPr lang="en-US" altLang="zh-CN" sz="1400" b="0" dirty="0">
                  <a:solidFill>
                    <a:srgbClr val="FF0000"/>
                  </a:solidFill>
                </a:endParaRPr>
              </a:p>
              <a:p>
                <a:r>
                  <a:rPr lang="zh-CN" altLang="en-US" sz="2800" dirty="0"/>
                  <a:t>无杠杆资本成本</a:t>
                </a:r>
                <a:r>
                  <a:rPr lang="en-US" altLang="zh-CN" sz="2800" dirty="0"/>
                  <a:t>/ </a:t>
                </a:r>
                <a:r>
                  <a:rPr lang="zh-CN" altLang="en-US" sz="2800" dirty="0"/>
                  <a:t>税前</a:t>
                </a:r>
                <a:r>
                  <a:rPr lang="en-US" altLang="zh-CN" sz="2800" dirty="0"/>
                  <a:t>WACC</a:t>
                </a:r>
                <a:r>
                  <a:rPr lang="zh-CN" altLang="en-US" sz="2800" dirty="0"/>
                  <a:t>：</a:t>
                </a:r>
                <a:r>
                  <a:rPr lang="en-US" altLang="zh-CN" sz="2800" dirty="0">
                    <a:solidFill>
                      <a:srgbClr val="FF0000"/>
                    </a:solidFill>
                  </a:rPr>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𝐸</m:t>
                        </m:r>
                      </m:num>
                      <m:den>
                        <m:r>
                          <a:rPr lang="en-US" altLang="zh-CN" sz="2800" b="0" i="1" smtClean="0">
                            <a:solidFill>
                              <a:srgbClr val="FF0000"/>
                            </a:solidFill>
                            <a:latin typeface="Cambria Math" panose="02040503050406030204" pitchFamily="18" charset="0"/>
                          </a:rPr>
                          <m:t>𝐸</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𝐷</m:t>
                        </m:r>
                      </m:sub>
                    </m:sSub>
                  </m:oMath>
                </a14:m>
                <a:endParaRPr lang="en-US" altLang="zh-CN" sz="2800" dirty="0"/>
              </a:p>
              <a:p>
                <a:endParaRPr lang="en-US" altLang="zh-CN" sz="1400" dirty="0"/>
              </a:p>
              <a:p>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𝑤𝑎𝑐𝑐</m:t>
                          </m:r>
                        </m:sub>
                      </m:sSub>
                      <m:r>
                        <a:rPr lang="en-US" altLang="zh-CN" sz="2800" b="0" i="0"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b="0" i="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𝜏</m:t>
                          </m:r>
                        </m:e>
                        <m:sub>
                          <m:r>
                            <a:rPr lang="en-US" altLang="zh-CN" sz="2800" i="1">
                              <a:solidFill>
                                <a:srgbClr val="FF0000"/>
                              </a:solidFill>
                              <a:latin typeface="Cambria Math" panose="02040503050406030204" pitchFamily="18" charset="0"/>
                            </a:rPr>
                            <m:t>𝑐</m:t>
                          </m:r>
                        </m:sub>
                      </m:sSub>
                    </m:oMath>
                  </m:oMathPara>
                </a14:m>
                <a:endParaRPr lang="zh-CN" altLang="en-US" sz="2800" dirty="0"/>
              </a:p>
            </p:txBody>
          </p:sp>
        </mc:Choice>
        <mc:Fallback>
          <p:sp>
            <p:nvSpPr>
              <p:cNvPr id="2" name="文本框 1">
                <a:extLst>
                  <a:ext uri="{FF2B5EF4-FFF2-40B4-BE49-F238E27FC236}">
                    <a16:creationId xmlns:a16="http://schemas.microsoft.com/office/drawing/2014/main" id="{54D13BD5-F2CA-664D-F283-D9C2630B910D}"/>
                  </a:ext>
                </a:extLst>
              </p:cNvPr>
              <p:cNvSpPr txBox="1">
                <a:spLocks noRot="1" noChangeAspect="1" noMove="1" noResize="1" noEditPoints="1" noAdjustHandles="1" noChangeArrowheads="1" noChangeShapeType="1" noTextEdit="1"/>
              </p:cNvSpPr>
              <p:nvPr/>
            </p:nvSpPr>
            <p:spPr>
              <a:xfrm>
                <a:off x="467536" y="2148778"/>
                <a:ext cx="11256928" cy="2560445"/>
              </a:xfrm>
              <a:prstGeom prst="rect">
                <a:avLst/>
              </a:prstGeom>
              <a:blipFill>
                <a:blip r:embed="rId4"/>
                <a:stretch>
                  <a:fillRect l="-1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5801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4460D2D0-CA03-4C14-910F-4ED7796AF001}"/>
                  </a:ext>
                </a:extLst>
              </p:cNvPr>
              <p:cNvSpPr txBox="1"/>
              <p:nvPr/>
            </p:nvSpPr>
            <p:spPr>
              <a:xfrm>
                <a:off x="1005977" y="250621"/>
                <a:ext cx="1608134" cy="461665"/>
              </a:xfrm>
              <a:prstGeom prst="rect">
                <a:avLst/>
              </a:prstGeom>
              <a:noFill/>
            </p:spPr>
            <p:txBody>
              <a:bodyPr wrap="none" rtlCol="0">
                <a:spAutoFit/>
              </a:bodyPr>
              <a:lstStyle/>
              <a:p>
                <a:pPr algn="ctr" defTabSz="866943" fontAlgn="base">
                  <a:spcBef>
                    <a:spcPct val="0"/>
                  </a:spcBef>
                  <a:spcAft>
                    <a:spcPct val="0"/>
                  </a:spcAft>
                </a:pPr>
                <a14:m>
                  <m:oMath xmlns:m="http://schemas.openxmlformats.org/officeDocument/2006/math">
                    <m:r>
                      <m:rPr>
                        <m:sty m:val="p"/>
                      </m:rPr>
                      <a:rPr lang="el-GR" altLang="zh-CN" sz="2400" i="1" dirty="0" smtClean="0">
                        <a:solidFill>
                          <a:srgbClr val="C81623"/>
                        </a:solidFill>
                        <a:latin typeface="Cambria Math" panose="02040503050406030204" pitchFamily="18" charset="0"/>
                        <a:ea typeface="Cambria Math" panose="02040503050406030204" pitchFamily="18" charset="0"/>
                        <a:cs typeface="+mn-ea"/>
                        <a:sym typeface="Arial" panose="020B0604020202020204" pitchFamily="34" charset="0"/>
                      </a:rPr>
                      <m:t>β</m:t>
                    </m:r>
                  </m:oMath>
                </a14:m>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影响因素</a:t>
                </a:r>
              </a:p>
            </p:txBody>
          </p:sp>
        </mc:Choice>
        <mc:Fallback>
          <p:sp>
            <p:nvSpPr>
              <p:cNvPr id="62" name="文本框 61">
                <a:extLst>
                  <a:ext uri="{FF2B5EF4-FFF2-40B4-BE49-F238E27FC236}">
                    <a16:creationId xmlns:a16="http://schemas.microsoft.com/office/drawing/2014/main" id="{4460D2D0-CA03-4C14-910F-4ED7796AF001}"/>
                  </a:ext>
                </a:extLst>
              </p:cNvPr>
              <p:cNvSpPr txBox="1">
                <a:spLocks noRot="1" noChangeAspect="1" noMove="1" noResize="1" noEditPoints="1" noAdjustHandles="1" noChangeArrowheads="1" noChangeShapeType="1" noTextEdit="1"/>
              </p:cNvSpPr>
              <p:nvPr/>
            </p:nvSpPr>
            <p:spPr>
              <a:xfrm>
                <a:off x="1005977" y="250621"/>
                <a:ext cx="1608134" cy="461665"/>
              </a:xfrm>
              <a:prstGeom prst="rect">
                <a:avLst/>
              </a:prstGeom>
              <a:blipFill>
                <a:blip r:embed="rId3"/>
                <a:stretch>
                  <a:fillRect l="-1894" t="-10526" r="-4924" b="-28947"/>
                </a:stretch>
              </a:blipFill>
            </p:spPr>
            <p:txBody>
              <a:bodyPr/>
              <a:lstStyle/>
              <a:p>
                <a:r>
                  <a:rPr lang="zh-CN" altLang="en-US">
                    <a:noFill/>
                  </a:rPr>
                  <a:t> </a:t>
                </a:r>
              </a:p>
            </p:txBody>
          </p:sp>
        </mc:Fallback>
      </mc:AlternateContent>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45519CF-8150-15DF-6393-B1A84D179683}"/>
                  </a:ext>
                </a:extLst>
              </p:cNvPr>
              <p:cNvSpPr txBox="1"/>
              <p:nvPr/>
            </p:nvSpPr>
            <p:spPr>
              <a:xfrm>
                <a:off x="340659" y="2305616"/>
                <a:ext cx="11510682" cy="2246769"/>
              </a:xfrm>
              <a:prstGeom prst="rect">
                <a:avLst/>
              </a:prstGeom>
              <a:noFill/>
            </p:spPr>
            <p:txBody>
              <a:bodyPr wrap="square" rtlCol="0">
                <a:spAutoFit/>
              </a:bodyPr>
              <a:lstStyle/>
              <a:p>
                <a:pPr algn="l"/>
                <a14:m>
                  <m:oMath xmlns:m="http://schemas.openxmlformats.org/officeDocument/2006/math">
                    <m:r>
                      <m:rPr>
                        <m:sty m:val="p"/>
                      </m:rPr>
                      <a:rPr lang="el-GR" altLang="zh-CN" sz="2800" i="1" dirty="0" smtClean="0">
                        <a:latin typeface="Cambria Math" panose="02040503050406030204" pitchFamily="18" charset="0"/>
                        <a:ea typeface="Cambria Math" panose="02040503050406030204" pitchFamily="18" charset="0"/>
                      </a:rPr>
                      <m:t>β</m:t>
                    </m:r>
                  </m:oMath>
                </a14:m>
                <a:r>
                  <a:rPr lang="zh-CN" altLang="en-US" sz="2800" dirty="0"/>
                  <a:t>影响因素：</a:t>
                </a:r>
                <a:endParaRPr lang="en-US" altLang="zh-CN" sz="2800" dirty="0"/>
              </a:p>
              <a:p>
                <a:pPr algn="l"/>
                <a:r>
                  <a:rPr lang="zh-CN" altLang="en-US" sz="2800" dirty="0"/>
                  <a:t>（</a:t>
                </a:r>
                <a:r>
                  <a:rPr lang="en-US" altLang="zh-CN" sz="2800" dirty="0"/>
                  <a:t>1</a:t>
                </a:r>
                <a:r>
                  <a:rPr lang="zh-CN" altLang="en-US" sz="2800" dirty="0"/>
                  <a:t>）</a:t>
                </a:r>
                <a:r>
                  <a:rPr lang="zh-CN" altLang="en-US" sz="2800" b="1" dirty="0"/>
                  <a:t>收入的周期性</a:t>
                </a:r>
                <a:r>
                  <a:rPr lang="zh-CN" altLang="en-US" sz="2800" dirty="0"/>
                  <a:t>：周期性强的公司具有高</a:t>
                </a:r>
                <a14:m>
                  <m:oMath xmlns:m="http://schemas.openxmlformats.org/officeDocument/2006/math">
                    <m:r>
                      <m:rPr>
                        <m:sty m:val="p"/>
                      </m:rPr>
                      <a:rPr lang="el-GR" altLang="zh-CN" sz="2800" i="1" dirty="0" smtClean="0">
                        <a:latin typeface="Cambria Math" panose="02040503050406030204" pitchFamily="18" charset="0"/>
                        <a:ea typeface="Cambria Math" panose="02040503050406030204" pitchFamily="18" charset="0"/>
                      </a:rPr>
                      <m:t>β</m:t>
                    </m:r>
                  </m:oMath>
                </a14:m>
                <a:r>
                  <a:rPr lang="zh-CN" altLang="en-US" sz="2800" dirty="0"/>
                  <a:t>值；</a:t>
                </a:r>
                <a:endParaRPr lang="en-US" altLang="zh-CN" sz="2800" dirty="0"/>
              </a:p>
              <a:p>
                <a:pPr algn="l"/>
                <a:r>
                  <a:rPr lang="zh-CN" altLang="en-US" sz="2800" dirty="0"/>
                  <a:t>（</a:t>
                </a:r>
                <a:r>
                  <a:rPr lang="en-US" altLang="zh-CN" sz="2800" dirty="0"/>
                  <a:t>2</a:t>
                </a:r>
                <a:r>
                  <a:rPr lang="zh-CN" altLang="en-US" sz="2800" dirty="0"/>
                  <a:t>）</a:t>
                </a:r>
                <a:r>
                  <a:rPr lang="zh-CN" altLang="en-US" sz="2800" b="1" dirty="0"/>
                  <a:t>经营杠杆</a:t>
                </a:r>
                <a:r>
                  <a:rPr lang="zh-CN" altLang="en-US" sz="2800" dirty="0"/>
                  <a:t>：度量经营风险，经营杠杆系数越大</a:t>
                </a:r>
                <a:r>
                  <a:rPr lang="en-US" altLang="zh-CN" sz="2800" dirty="0"/>
                  <a:t>(</a:t>
                </a:r>
                <a:r>
                  <a:rPr lang="zh-CN" altLang="en-US" sz="2800" dirty="0"/>
                  <a:t>或固定成本越高</a:t>
                </a:r>
                <a:r>
                  <a:rPr lang="en-US" altLang="zh-CN" sz="2800" dirty="0">
                    <a:latin typeface="+mj-lt"/>
                  </a:rPr>
                  <a:t>)</a:t>
                </a:r>
                <a:r>
                  <a:rPr lang="zh-CN" altLang="en-US" sz="2800" dirty="0">
                    <a:latin typeface="+mj-lt"/>
                  </a:rPr>
                  <a:t>，</a:t>
                </a:r>
                <a14:m>
                  <m:oMath xmlns:m="http://schemas.openxmlformats.org/officeDocument/2006/math">
                    <m:r>
                      <a:rPr lang="el-GR" altLang="zh-CN" sz="2800" i="1" dirty="0" smtClean="0">
                        <a:latin typeface="Cambria Math" panose="02040503050406030204" pitchFamily="18" charset="0"/>
                        <a:ea typeface="Cambria Math" panose="02040503050406030204" pitchFamily="18" charset="0"/>
                      </a:rPr>
                      <m:t>𝛽</m:t>
                    </m:r>
                  </m:oMath>
                </a14:m>
                <a:r>
                  <a:rPr lang="zh-CN" altLang="en-US" sz="2800" dirty="0"/>
                  <a:t>值也越大；</a:t>
                </a:r>
                <a:endParaRPr lang="en-US" altLang="zh-CN" sz="2800" dirty="0"/>
              </a:p>
              <a:p>
                <a:pPr algn="l"/>
                <a:r>
                  <a:rPr lang="zh-CN" altLang="en-US" sz="2800" dirty="0"/>
                  <a:t>（</a:t>
                </a:r>
                <a:r>
                  <a:rPr lang="en-US" altLang="zh-CN" sz="2800" dirty="0"/>
                  <a:t>3</a:t>
                </a:r>
                <a:r>
                  <a:rPr lang="zh-CN" altLang="en-US" sz="2800" dirty="0"/>
                  <a:t>）</a:t>
                </a:r>
                <a:r>
                  <a:rPr lang="zh-CN" altLang="en-US" sz="2800" b="1" dirty="0"/>
                  <a:t>财务杠杆</a:t>
                </a:r>
                <a:r>
                  <a:rPr lang="zh-CN" altLang="en-US" sz="2800" dirty="0"/>
                  <a:t>：度量财务风险，财务杠杆系数越大，</a:t>
                </a:r>
                <a:r>
                  <a:rPr lang="el-GR" altLang="zh-CN" sz="2800" dirty="0">
                    <a:ea typeface="Cambria Math" panose="02040503050406030204" pitchFamily="18" charset="0"/>
                  </a:rPr>
                  <a:t> </a:t>
                </a:r>
                <a14:m>
                  <m:oMath xmlns:m="http://schemas.openxmlformats.org/officeDocument/2006/math">
                    <m:r>
                      <a:rPr lang="el-GR" altLang="zh-CN" sz="2800" i="1" dirty="0" smtClean="0">
                        <a:latin typeface="Cambria Math" panose="02040503050406030204" pitchFamily="18" charset="0"/>
                        <a:ea typeface="Cambria Math" panose="02040503050406030204" pitchFamily="18" charset="0"/>
                      </a:rPr>
                      <m:t>𝛽</m:t>
                    </m:r>
                  </m:oMath>
                </a14:m>
                <a:r>
                  <a:rPr lang="zh-CN" altLang="en-US" sz="2800" dirty="0"/>
                  <a:t>值也越大。</a:t>
                </a:r>
              </a:p>
            </p:txBody>
          </p:sp>
        </mc:Choice>
        <mc:Fallback>
          <p:sp>
            <p:nvSpPr>
              <p:cNvPr id="3" name="文本框 2">
                <a:extLst>
                  <a:ext uri="{FF2B5EF4-FFF2-40B4-BE49-F238E27FC236}">
                    <a16:creationId xmlns:a16="http://schemas.microsoft.com/office/drawing/2014/main" id="{445519CF-8150-15DF-6393-B1A84D179683}"/>
                  </a:ext>
                </a:extLst>
              </p:cNvPr>
              <p:cNvSpPr txBox="1">
                <a:spLocks noRot="1" noChangeAspect="1" noMove="1" noResize="1" noEditPoints="1" noAdjustHandles="1" noChangeArrowheads="1" noChangeShapeType="1" noTextEdit="1"/>
              </p:cNvSpPr>
              <p:nvPr/>
            </p:nvSpPr>
            <p:spPr>
              <a:xfrm>
                <a:off x="340659" y="2305616"/>
                <a:ext cx="11510682" cy="2246769"/>
              </a:xfrm>
              <a:prstGeom prst="rect">
                <a:avLst/>
              </a:prstGeom>
              <a:blipFill>
                <a:blip r:embed="rId5"/>
                <a:stretch>
                  <a:fillRect l="-1112" t="-2710" b="-65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980D515-82B4-92F1-A554-32F3C957A443}"/>
                  </a:ext>
                </a:extLst>
              </p:cNvPr>
              <p:cNvSpPr txBox="1"/>
              <p:nvPr/>
            </p:nvSpPr>
            <p:spPr>
              <a:xfrm>
                <a:off x="5637137" y="6168536"/>
                <a:ext cx="6595075"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zh-CN" altLang="en-US" sz="2400" i="1" dirty="0" smtClean="0">
                          <a:solidFill>
                            <a:srgbClr val="FF0000"/>
                          </a:solidFill>
                          <a:latin typeface="Cambria Math" panose="02040503050406030204" pitchFamily="18" charset="0"/>
                        </a:rPr>
                        <m:t>关于</m:t>
                      </m:r>
                      <m:r>
                        <a:rPr lang="en-US" altLang="zh-CN" sz="2400" i="1" dirty="0" smtClean="0">
                          <a:solidFill>
                            <a:srgbClr val="FF0000"/>
                          </a:solidFill>
                          <a:latin typeface="Cambria Math" panose="02040503050406030204" pitchFamily="18" charset="0"/>
                        </a:rPr>
                        <m:t>𝐷𝑂𝐿</m:t>
                      </m:r>
                      <m:r>
                        <a:rPr lang="zh-CN" altLang="en-US"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𝐷𝐹𝐿</m:t>
                      </m:r>
                      <m:r>
                        <a:rPr lang="zh-CN" altLang="en-US"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𝐷𝑇𝐿</m:t>
                      </m:r>
                      <m:r>
                        <a:rPr lang="zh-CN" altLang="en-US" sz="2400" i="1" dirty="0" smtClean="0">
                          <a:solidFill>
                            <a:srgbClr val="FF0000"/>
                          </a:solidFill>
                          <a:latin typeface="Cambria Math" panose="02040503050406030204" pitchFamily="18" charset="0"/>
                        </a:rPr>
                        <m:t>的计算将在计算专题说明</m:t>
                      </m:r>
                    </m:oMath>
                  </m:oMathPara>
                </a14:m>
                <a:endParaRPr lang="zh-CN" altLang="en-US" sz="2400" dirty="0">
                  <a:solidFill>
                    <a:srgbClr val="FF0000"/>
                  </a:solidFill>
                </a:endParaRPr>
              </a:p>
            </p:txBody>
          </p:sp>
        </mc:Choice>
        <mc:Fallback>
          <p:sp>
            <p:nvSpPr>
              <p:cNvPr id="4" name="文本框 3">
                <a:extLst>
                  <a:ext uri="{FF2B5EF4-FFF2-40B4-BE49-F238E27FC236}">
                    <a16:creationId xmlns:a16="http://schemas.microsoft.com/office/drawing/2014/main" id="{D980D515-82B4-92F1-A554-32F3C957A443}"/>
                  </a:ext>
                </a:extLst>
              </p:cNvPr>
              <p:cNvSpPr txBox="1">
                <a:spLocks noRot="1" noChangeAspect="1" noMove="1" noResize="1" noEditPoints="1" noAdjustHandles="1" noChangeArrowheads="1" noChangeShapeType="1" noTextEdit="1"/>
              </p:cNvSpPr>
              <p:nvPr/>
            </p:nvSpPr>
            <p:spPr>
              <a:xfrm>
                <a:off x="5637137" y="6168536"/>
                <a:ext cx="6595075" cy="461665"/>
              </a:xfrm>
              <a:prstGeom prst="rect">
                <a:avLst/>
              </a:prstGeom>
              <a:blipFill>
                <a:blip r:embed="rId6"/>
                <a:stretch>
                  <a:fillRect b="-14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629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84548ECB-7BA4-FA83-A810-A90A495608B0}"/>
              </a:ext>
            </a:extLst>
          </p:cNvPr>
          <p:cNvSpPr txBox="1"/>
          <p:nvPr/>
        </p:nvSpPr>
        <p:spPr>
          <a:xfrm>
            <a:off x="600635" y="1242083"/>
            <a:ext cx="10408024" cy="3323987"/>
          </a:xfrm>
          <a:prstGeom prst="rect">
            <a:avLst/>
          </a:prstGeom>
          <a:noFill/>
        </p:spPr>
        <p:txBody>
          <a:bodyPr wrap="square">
            <a:spAutoFit/>
          </a:bodyPr>
          <a:lstStyle/>
          <a:p>
            <a:r>
              <a:rPr lang="zh-CN" altLang="en-US" sz="2800" dirty="0"/>
              <a:t>例题：上财</a:t>
            </a:r>
            <a:r>
              <a:rPr lang="en-US" altLang="zh-CN" sz="2800" dirty="0"/>
              <a:t>2012</a:t>
            </a:r>
            <a:r>
              <a:rPr lang="zh-CN" altLang="en-US" sz="2800" dirty="0"/>
              <a:t>年真题</a:t>
            </a:r>
            <a:endParaRPr lang="en-US" altLang="zh-CN" sz="2800" dirty="0"/>
          </a:p>
          <a:p>
            <a:endParaRPr lang="en-US" altLang="zh-CN" sz="1400" dirty="0"/>
          </a:p>
          <a:p>
            <a:r>
              <a:rPr lang="zh-CN" altLang="en-US" sz="2800" dirty="0"/>
              <a:t>设无风险利率是 </a:t>
            </a:r>
            <a:r>
              <a:rPr lang="en-US" altLang="zh-CN" sz="2800" dirty="0"/>
              <a:t>5%</a:t>
            </a:r>
            <a:r>
              <a:rPr lang="zh-CN" altLang="en-US" sz="2800" dirty="0"/>
              <a:t>，市场组合的期望收益率是 </a:t>
            </a:r>
            <a:r>
              <a:rPr lang="en-US" altLang="zh-CN" sz="2800" dirty="0"/>
              <a:t>15%</a:t>
            </a:r>
            <a:r>
              <a:rPr lang="zh-CN" altLang="en-US" sz="2800" dirty="0"/>
              <a:t>，股票</a:t>
            </a:r>
            <a:r>
              <a:rPr lang="en-US" altLang="zh-CN" sz="2800" dirty="0"/>
              <a:t>X</a:t>
            </a:r>
            <a:r>
              <a:rPr lang="zh-CN" altLang="en-US" sz="2800" dirty="0"/>
              <a:t>的期望收益率是</a:t>
            </a:r>
            <a:r>
              <a:rPr lang="en-US" altLang="zh-CN" sz="2800" dirty="0"/>
              <a:t>13%</a:t>
            </a:r>
            <a:r>
              <a:rPr lang="zh-CN" altLang="en-US" sz="2800" dirty="0"/>
              <a:t>，</a:t>
            </a:r>
            <a:r>
              <a:rPr lang="en-US" altLang="zh-CN" sz="2800" dirty="0"/>
              <a:t>β=1.2</a:t>
            </a:r>
            <a:r>
              <a:rPr lang="zh-CN" altLang="en-US" sz="2800" dirty="0"/>
              <a:t>， 那么你应该？</a:t>
            </a:r>
            <a:endParaRPr lang="en-US" altLang="zh-CN" sz="2800" dirty="0"/>
          </a:p>
          <a:p>
            <a:r>
              <a:rPr lang="en-US" altLang="zh-CN" sz="2800" dirty="0"/>
              <a:t>A.</a:t>
            </a:r>
            <a:r>
              <a:rPr lang="zh-CN" altLang="en-US" sz="2800" dirty="0"/>
              <a:t>买入股票</a:t>
            </a:r>
            <a:r>
              <a:rPr lang="en-US" altLang="zh-CN" sz="2800" dirty="0"/>
              <a:t>X </a:t>
            </a:r>
            <a:r>
              <a:rPr lang="zh-CN" altLang="en-US" sz="2800" dirty="0"/>
              <a:t>，因为其价格被高估 </a:t>
            </a:r>
            <a:endParaRPr lang="en-US" altLang="zh-CN" sz="2800" dirty="0"/>
          </a:p>
          <a:p>
            <a:r>
              <a:rPr lang="en-US" altLang="zh-CN" sz="2800" dirty="0"/>
              <a:t>B.</a:t>
            </a:r>
            <a:r>
              <a:rPr lang="zh-CN" altLang="en-US" sz="2800" dirty="0"/>
              <a:t>买入股票</a:t>
            </a:r>
            <a:r>
              <a:rPr lang="en-US" altLang="zh-CN" sz="2800" dirty="0"/>
              <a:t>X </a:t>
            </a:r>
            <a:r>
              <a:rPr lang="zh-CN" altLang="en-US" sz="2800" dirty="0"/>
              <a:t>，因为其价格被低估 </a:t>
            </a:r>
            <a:endParaRPr lang="en-US" altLang="zh-CN" sz="2800" dirty="0"/>
          </a:p>
          <a:p>
            <a:r>
              <a:rPr lang="en-US" altLang="zh-CN" sz="2800" dirty="0"/>
              <a:t>C.</a:t>
            </a:r>
            <a:r>
              <a:rPr lang="zh-CN" altLang="en-US" sz="2800" dirty="0"/>
              <a:t>卖出股票</a:t>
            </a:r>
            <a:r>
              <a:rPr lang="en-US" altLang="zh-CN" sz="2800" dirty="0"/>
              <a:t>X </a:t>
            </a:r>
            <a:r>
              <a:rPr lang="zh-CN" altLang="en-US" sz="2800" dirty="0"/>
              <a:t>，因为其价格被高估 </a:t>
            </a:r>
            <a:endParaRPr lang="en-US" altLang="zh-CN" sz="2800" dirty="0"/>
          </a:p>
          <a:p>
            <a:r>
              <a:rPr lang="en-US" altLang="zh-CN" sz="2800" dirty="0"/>
              <a:t>D.</a:t>
            </a:r>
            <a:r>
              <a:rPr lang="zh-CN" altLang="en-US" sz="2800" dirty="0"/>
              <a:t>卖出股票</a:t>
            </a:r>
            <a:r>
              <a:rPr lang="en-US" altLang="zh-CN" sz="2800" dirty="0"/>
              <a:t>X </a:t>
            </a:r>
            <a:r>
              <a:rPr lang="zh-CN" altLang="en-US" sz="2800" dirty="0"/>
              <a:t>，因为其价格被低估</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C16A61-C14F-2569-463F-6102F254EFEA}"/>
                  </a:ext>
                </a:extLst>
              </p:cNvPr>
              <p:cNvSpPr txBox="1"/>
              <p:nvPr/>
            </p:nvSpPr>
            <p:spPr>
              <a:xfrm>
                <a:off x="600635" y="4760292"/>
                <a:ext cx="10668000" cy="954107"/>
              </a:xfrm>
              <a:prstGeom prst="rect">
                <a:avLst/>
              </a:prstGeom>
              <a:noFill/>
            </p:spPr>
            <p:txBody>
              <a:bodyPr wrap="square" rtlCol="0">
                <a:spAutoFit/>
              </a:bodyPr>
              <a:lstStyle/>
              <a:p>
                <a:pPr algn="l"/>
                <a:r>
                  <a:rPr lang="zh-CN" altLang="en-US" sz="2800" dirty="0"/>
                  <a:t>答案：</a:t>
                </a:r>
                <a:r>
                  <a:rPr lang="en-US" altLang="zh-CN" sz="2800" dirty="0">
                    <a:solidFill>
                      <a:srgbClr val="FF0000"/>
                    </a:solidFill>
                  </a:rPr>
                  <a:t>C</a:t>
                </a:r>
                <a:r>
                  <a:rPr lang="zh-CN" altLang="en-US" sz="2800" dirty="0"/>
                  <a:t>，根据</a:t>
                </a:r>
                <a:r>
                  <a:rPr lang="en-US" altLang="zh-CN" sz="2800" dirty="0"/>
                  <a:t>CAPM</a:t>
                </a:r>
                <a:r>
                  <a:rPr lang="zh-CN" altLang="en-US" sz="2800" dirty="0"/>
                  <a:t>模型：股票</a:t>
                </a:r>
                <a:r>
                  <a:rPr lang="en-US" altLang="zh-CN" sz="2800" dirty="0"/>
                  <a:t>X</a:t>
                </a:r>
                <a:r>
                  <a:rPr lang="zh-CN" altLang="en-US" sz="2800" dirty="0"/>
                  <a:t>的理论收益率应该为</a:t>
                </a:r>
                <a14:m>
                  <m:oMath xmlns:m="http://schemas.openxmlformats.org/officeDocument/2006/math">
                    <m:r>
                      <a:rPr lang="en-US" altLang="zh-CN" sz="2800" i="1" dirty="0" smtClean="0">
                        <a:latin typeface="Cambria Math" panose="02040503050406030204" pitchFamily="18" charset="0"/>
                      </a:rPr>
                      <m:t>5%+1.2×</m:t>
                    </m:r>
                    <m:d>
                      <m:dPr>
                        <m:ctrlPr>
                          <a:rPr lang="en-US" altLang="zh-CN" sz="2800" b="0" i="1" dirty="0" smtClean="0">
                            <a:latin typeface="Cambria Math" panose="02040503050406030204" pitchFamily="18" charset="0"/>
                          </a:rPr>
                        </m:ctrlPr>
                      </m:dPr>
                      <m:e>
                        <m:r>
                          <a:rPr lang="en-US" altLang="zh-CN" sz="2800" i="1" dirty="0" smtClean="0">
                            <a:latin typeface="Cambria Math" panose="02040503050406030204" pitchFamily="18" charset="0"/>
                          </a:rPr>
                          <m:t>15%−5%</m:t>
                        </m:r>
                      </m:e>
                    </m:d>
                    <m:r>
                      <a:rPr lang="en-US" altLang="zh-CN" sz="2800" i="1" dirty="0" smtClean="0">
                        <a:latin typeface="Cambria Math" panose="02040503050406030204" pitchFamily="18" charset="0"/>
                      </a:rPr>
                      <m:t>=17%&gt;</m:t>
                    </m:r>
                    <m:r>
                      <a:rPr lang="en-US" altLang="zh-CN" sz="2800" b="0" i="1" dirty="0" smtClean="0">
                        <a:latin typeface="Cambria Math" panose="02040503050406030204" pitchFamily="18" charset="0"/>
                      </a:rPr>
                      <m:t>13%</m:t>
                    </m:r>
                  </m:oMath>
                </a14:m>
                <a:r>
                  <a:rPr lang="zh-CN" altLang="en-US" sz="2800" dirty="0"/>
                  <a:t>，股价被高估，应该卖出。</a:t>
                </a:r>
              </a:p>
            </p:txBody>
          </p:sp>
        </mc:Choice>
        <mc:Fallback xmlns="">
          <p:sp>
            <p:nvSpPr>
              <p:cNvPr id="3" name="文本框 2">
                <a:extLst>
                  <a:ext uri="{FF2B5EF4-FFF2-40B4-BE49-F238E27FC236}">
                    <a16:creationId xmlns:a16="http://schemas.microsoft.com/office/drawing/2014/main" id="{88C16A61-C14F-2569-463F-6102F254EFEA}"/>
                  </a:ext>
                </a:extLst>
              </p:cNvPr>
              <p:cNvSpPr txBox="1">
                <a:spLocks noRot="1" noChangeAspect="1" noMove="1" noResize="1" noEditPoints="1" noAdjustHandles="1" noChangeArrowheads="1" noChangeShapeType="1" noTextEdit="1"/>
              </p:cNvSpPr>
              <p:nvPr/>
            </p:nvSpPr>
            <p:spPr>
              <a:xfrm>
                <a:off x="600635" y="4760292"/>
                <a:ext cx="10668000" cy="954107"/>
              </a:xfrm>
              <a:prstGeom prst="rect">
                <a:avLst/>
              </a:prstGeom>
              <a:blipFill>
                <a:blip r:embed="rId4"/>
                <a:stretch>
                  <a:fillRect l="-1200" t="-7051" b="-17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058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49743" y="3930223"/>
            <a:ext cx="269251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股票估值</a:t>
            </a:r>
          </a:p>
        </p:txBody>
      </p:sp>
    </p:spTree>
    <p:extLst>
      <p:ext uri="{BB962C8B-B14F-4D97-AF65-F5344CB8AC3E}">
        <p14:creationId xmlns:p14="http://schemas.microsoft.com/office/powerpoint/2010/main" val="60422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025209" y="250621"/>
            <a:ext cx="156966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DDM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23BCFFF-9DA3-DF29-BB14-FBA94AE1E535}"/>
                  </a:ext>
                </a:extLst>
              </p:cNvPr>
              <p:cNvSpPr txBox="1"/>
              <p:nvPr/>
            </p:nvSpPr>
            <p:spPr>
              <a:xfrm>
                <a:off x="266700" y="845161"/>
                <a:ext cx="11658600" cy="5527988"/>
              </a:xfrm>
              <a:prstGeom prst="rect">
                <a:avLst/>
              </a:prstGeom>
              <a:noFill/>
            </p:spPr>
            <p:txBody>
              <a:bodyPr wrap="square" rtlCol="0">
                <a:spAutoFit/>
              </a:bodyPr>
              <a:lstStyle/>
              <a:p>
                <a:r>
                  <a:rPr lang="zh-CN" altLang="en-US" sz="2800" dirty="0"/>
                  <a:t>根据</a:t>
                </a:r>
                <a:r>
                  <a:rPr lang="zh-CN" altLang="en-US" sz="2800" b="1" dirty="0"/>
                  <a:t>一价定律</a:t>
                </a:r>
                <a:r>
                  <a:rPr lang="zh-CN" altLang="en-US" sz="2800" dirty="0"/>
                  <a:t>，证券的价格应该等于投资者因持有该证券而将得到的</a:t>
                </a:r>
                <a:r>
                  <a:rPr lang="zh-CN" altLang="en-US" sz="2800" dirty="0">
                    <a:solidFill>
                      <a:srgbClr val="FF0000"/>
                    </a:solidFill>
                  </a:rPr>
                  <a:t>期望现金流的现值</a:t>
                </a:r>
                <a:r>
                  <a:rPr lang="zh-CN" altLang="en-US" sz="2800" dirty="0"/>
                  <a:t>。</a:t>
                </a:r>
                <a:endParaRPr lang="en-US" altLang="zh-CN" sz="2800" dirty="0"/>
              </a:p>
              <a:p>
                <a:endParaRPr lang="en-US" altLang="zh-CN" sz="1400" dirty="0"/>
              </a:p>
              <a:p>
                <a:r>
                  <a:rPr lang="zh-CN" altLang="en-US" sz="2800" b="1" dirty="0"/>
                  <a:t>股利折现模型</a:t>
                </a:r>
                <a:r>
                  <a:rPr lang="zh-CN" altLang="en-US" sz="2800" dirty="0"/>
                  <a:t>（</a:t>
                </a:r>
                <a:r>
                  <a:rPr lang="en-US" altLang="zh-CN" sz="2800" dirty="0">
                    <a:solidFill>
                      <a:srgbClr val="FF0000"/>
                    </a:solidFill>
                  </a:rPr>
                  <a:t>DDM</a:t>
                </a:r>
                <a:r>
                  <a:rPr lang="zh-CN" altLang="en-US" sz="2800" dirty="0"/>
                  <a:t>）：</a:t>
                </a:r>
                <a:r>
                  <a:rPr lang="zh-CN" altLang="en-US" sz="2800" dirty="0">
                    <a:solidFill>
                      <a:srgbClr val="FF0000"/>
                    </a:solidFill>
                  </a:rPr>
                  <a:t>股票价格等于股票将支付的期望未来股利的现值</a:t>
                </a:r>
                <a:endParaRPr lang="en-US" altLang="zh-CN" sz="2800" dirty="0">
                  <a:solidFill>
                    <a:srgbClr val="FF0000"/>
                  </a:solidFill>
                </a:endParaRPr>
              </a:p>
              <a:p>
                <a:r>
                  <a:rPr lang="en-US" altLang="zh-CN" sz="2800" dirty="0"/>
                  <a:t>       </a:t>
                </a:r>
                <a:r>
                  <a:rPr lang="zh-CN" altLang="en-US" sz="2800" dirty="0"/>
                  <a:t>由于未来的现金流是有风险的，因此不能用无风险利率计算现值，必须基于</a:t>
                </a:r>
                <a:r>
                  <a:rPr lang="zh-CN" altLang="en-US" sz="2800" b="1" dirty="0"/>
                  <a:t>股权资本成本</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dirty="0"/>
                  <a:t>对现金流折现，股权资本成本等于资本市场上与该公司股票具有同样风险的其他投资的期望回报率。</a:t>
                </a:r>
                <a:endParaRPr lang="en-US" altLang="zh-CN" sz="2800" dirty="0"/>
              </a:p>
              <a:p>
                <a:endParaRPr lang="en-US" altLang="zh-CN" sz="1400" dirty="0"/>
              </a:p>
              <a:p>
                <a:r>
                  <a:rPr lang="zh-CN" altLang="en-US" sz="2800" dirty="0"/>
                  <a:t>对于</a:t>
                </a:r>
                <a:r>
                  <a:rPr lang="en-US" altLang="zh-CN" sz="2800" dirty="0">
                    <a:solidFill>
                      <a:srgbClr val="FF0000"/>
                    </a:solidFill>
                  </a:rPr>
                  <a:t>1</a:t>
                </a:r>
                <a:r>
                  <a:rPr lang="zh-CN" altLang="en-US" sz="2800" dirty="0"/>
                  <a:t>年期投资者：</a:t>
                </a:r>
                <a:endParaRPr lang="en-US" altLang="zh-CN" sz="2800" dirty="0"/>
              </a:p>
              <a:p>
                <a:r>
                  <a:rPr lang="zh-CN" altLang="en-US" sz="2800" b="1" i="0" dirty="0">
                    <a:latin typeface="+mj-lt"/>
                  </a:rPr>
                  <a:t>股价</a:t>
                </a:r>
                <a:r>
                  <a:rPr lang="zh-CN" altLang="en-US" sz="2800" i="0" dirty="0">
                    <a:latin typeface="+mj-lt"/>
                  </a:rPr>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0</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𝐷𝑖𝑣</m:t>
                            </m:r>
                          </m:e>
                          <m:sub>
                            <m:r>
                              <a:rPr lang="en-US" altLang="zh-CN" sz="2800" i="1">
                                <a:solidFill>
                                  <a:srgbClr val="FF0000"/>
                                </a:solidFill>
                                <a:latin typeface="Cambria Math" panose="02040503050406030204" pitchFamily="18" charset="0"/>
                              </a:rPr>
                              <m:t>1</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1</m:t>
                            </m:r>
                          </m:sub>
                        </m:sSub>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den>
                    </m:f>
                  </m:oMath>
                </a14:m>
                <a:endParaRPr lang="en-US" altLang="zh-CN" sz="2800" dirty="0"/>
              </a:p>
              <a:p>
                <a:r>
                  <a:rPr lang="zh-CN" altLang="en-US" sz="2800" b="1" dirty="0"/>
                  <a:t>总回报率</a:t>
                </a:r>
                <a:r>
                  <a:rPr lang="zh-CN" altLang="en-US" sz="2800" dirty="0"/>
                  <a:t>（股权资本成本）：</a:t>
                </a:r>
                <a:endParaRPr lang="en-US" altLang="zh-CN" sz="2800" dirty="0"/>
              </a:p>
              <a:p>
                <a:pPr/>
                <a14:m>
                  <m:oMathPara xmlns:m="http://schemas.openxmlformats.org/officeDocument/2006/math">
                    <m:oMathParaPr>
                      <m:jc m:val="left"/>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b="0" i="0" smtClean="0">
                          <a:solidFill>
                            <a:srgbClr val="FF0000"/>
                          </a:solidFill>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𝐷𝑖𝑣</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den>
                      </m:f>
                      <m:r>
                        <a:rPr lang="en-US" altLang="zh-CN" sz="2800" b="0" i="1" smtClean="0">
                          <a:latin typeface="Cambria Math" panose="02040503050406030204" pitchFamily="18" charset="0"/>
                        </a:rPr>
                        <m:t>−1=</m:t>
                      </m:r>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𝐷𝑖𝑣</m:t>
                              </m:r>
                            </m:e>
                            <m:sub>
                              <m:r>
                                <a:rPr lang="en-US" altLang="zh-CN" sz="2800" i="1">
                                  <a:solidFill>
                                    <a:srgbClr val="FF0000"/>
                                  </a:solidFill>
                                  <a:latin typeface="Cambria Math" panose="02040503050406030204" pitchFamily="18" charset="0"/>
                                </a:rPr>
                                <m:t>1</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0</m:t>
                              </m:r>
                            </m:sub>
                          </m:sSub>
                        </m:den>
                      </m:f>
                      <m:r>
                        <a:rPr lang="en-US" altLang="zh-CN" sz="2800" b="0" i="1" smtClean="0">
                          <a:latin typeface="Cambria Math" panose="02040503050406030204" pitchFamily="18" charset="0"/>
                        </a:rPr>
                        <m:t>(</m:t>
                      </m:r>
                      <m:r>
                        <a:rPr lang="zh-CN" altLang="en-US" sz="2800" i="1">
                          <a:latin typeface="Cambria Math" panose="02040503050406030204" pitchFamily="18" charset="0"/>
                        </a:rPr>
                        <m:t>股利</m:t>
                      </m:r>
                      <m:r>
                        <a:rPr lang="zh-CN" altLang="en-US" sz="2800" i="1" smtClean="0">
                          <a:latin typeface="Cambria Math" panose="02040503050406030204" pitchFamily="18" charset="0"/>
                        </a:rPr>
                        <m:t>收益率</m:t>
                      </m:r>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1</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0</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0</m:t>
                              </m:r>
                            </m:sub>
                          </m:sSub>
                        </m:den>
                      </m:f>
                      <m:r>
                        <a:rPr lang="en-US" altLang="zh-CN" sz="2800" b="0" i="1" smtClean="0">
                          <a:latin typeface="Cambria Math" panose="02040503050406030204" pitchFamily="18" charset="0"/>
                        </a:rPr>
                        <m:t>(</m:t>
                      </m:r>
                      <m:r>
                        <a:rPr lang="zh-CN" altLang="en-US" sz="2800" i="1">
                          <a:latin typeface="Cambria Math" panose="02040503050406030204" pitchFamily="18" charset="0"/>
                        </a:rPr>
                        <m:t>资本</m:t>
                      </m:r>
                      <m:r>
                        <a:rPr lang="zh-CN" altLang="en-US" sz="2800" i="1" smtClean="0">
                          <a:latin typeface="Cambria Math" panose="02040503050406030204" pitchFamily="18" charset="0"/>
                        </a:rPr>
                        <m:t>利得率</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823BCFFF-9DA3-DF29-BB14-FBA94AE1E535}"/>
                  </a:ext>
                </a:extLst>
              </p:cNvPr>
              <p:cNvSpPr txBox="1">
                <a:spLocks noRot="1" noChangeAspect="1" noMove="1" noResize="1" noEditPoints="1" noAdjustHandles="1" noChangeArrowheads="1" noChangeShapeType="1" noTextEdit="1"/>
              </p:cNvSpPr>
              <p:nvPr/>
            </p:nvSpPr>
            <p:spPr>
              <a:xfrm>
                <a:off x="266700" y="845161"/>
                <a:ext cx="11658600" cy="5527988"/>
              </a:xfrm>
              <a:prstGeom prst="rect">
                <a:avLst/>
              </a:prstGeom>
              <a:blipFill>
                <a:blip r:embed="rId4"/>
                <a:stretch>
                  <a:fillRect l="-1098" t="-1325" r="-73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D5A7F31-4923-4308-63B8-508EFE4F484D}"/>
              </a:ext>
            </a:extLst>
          </p:cNvPr>
          <p:cNvPicPr>
            <a:picLocks noChangeAspect="1"/>
          </p:cNvPicPr>
          <p:nvPr/>
        </p:nvPicPr>
        <p:blipFill>
          <a:blip r:embed="rId5"/>
          <a:stretch>
            <a:fillRect/>
          </a:stretch>
        </p:blipFill>
        <p:spPr>
          <a:xfrm>
            <a:off x="7718691" y="3684494"/>
            <a:ext cx="4206609" cy="1694329"/>
          </a:xfrm>
          <a:prstGeom prst="rect">
            <a:avLst/>
          </a:prstGeom>
        </p:spPr>
      </p:pic>
    </p:spTree>
    <p:extLst>
      <p:ext uri="{BB962C8B-B14F-4D97-AF65-F5344CB8AC3E}">
        <p14:creationId xmlns:p14="http://schemas.microsoft.com/office/powerpoint/2010/main" val="314423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025209" y="250621"/>
            <a:ext cx="156966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DDM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A765D78-B947-B268-3D1E-E8A231A7B399}"/>
                  </a:ext>
                </a:extLst>
              </p:cNvPr>
              <p:cNvSpPr txBox="1"/>
              <p:nvPr/>
            </p:nvSpPr>
            <p:spPr>
              <a:xfrm>
                <a:off x="982756" y="1120587"/>
                <a:ext cx="10226487" cy="4073936"/>
              </a:xfrm>
              <a:prstGeom prst="rect">
                <a:avLst/>
              </a:prstGeom>
              <a:noFill/>
            </p:spPr>
            <p:txBody>
              <a:bodyPr wrap="square" rtlCol="0">
                <a:spAutoFit/>
              </a:bodyPr>
              <a:lstStyle/>
              <a:p>
                <a:pPr algn="l"/>
                <a:r>
                  <a:rPr lang="zh-CN" altLang="en-US" sz="2800" dirty="0"/>
                  <a:t>对于</a:t>
                </a:r>
                <a14:m>
                  <m:oMath xmlns:m="http://schemas.openxmlformats.org/officeDocument/2006/math">
                    <m:r>
                      <a:rPr lang="en-US" altLang="zh-CN" sz="2800" i="1" dirty="0" smtClean="0">
                        <a:solidFill>
                          <a:srgbClr val="FF0000"/>
                        </a:solidFill>
                        <a:latin typeface="Cambria Math" panose="02040503050406030204" pitchFamily="18" charset="0"/>
                      </a:rPr>
                      <m:t>𝑁</m:t>
                    </m:r>
                  </m:oMath>
                </a14:m>
                <a:r>
                  <a:rPr lang="zh-CN" altLang="en-US" sz="2800" dirty="0"/>
                  <a:t>年期的投资者：所有投资者（对所投资的股票具有相同的信念）将对该股票赋予相同的价值，不论他们的投资期限长短。</a:t>
                </a:r>
                <a:endParaRPr lang="en-US" altLang="zh-CN" sz="2800" dirty="0"/>
              </a:p>
              <a:p>
                <a:pPr algn="l"/>
                <a:endParaRPr lang="en-US" altLang="zh-CN" sz="1400" dirty="0"/>
              </a:p>
              <a:p>
                <a:r>
                  <a:rPr lang="zh-CN" altLang="en-US" sz="2800" b="1" dirty="0"/>
                  <a:t>股价</a:t>
                </a:r>
                <a:r>
                  <a:rPr lang="zh-CN" altLang="en-US"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b="0" i="1" smtClean="0">
                                <a:latin typeface="Cambria Math" panose="02040503050406030204" pitchFamily="18" charset="0"/>
                              </a:rPr>
                              <m:t>1</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den>
                    </m:f>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b="0" i="1" smtClean="0">
                                <a:latin typeface="Cambria Math" panose="02040503050406030204" pitchFamily="18" charset="0"/>
                              </a:rPr>
                              <m:t>2</m:t>
                            </m:r>
                          </m:sub>
                        </m:sSub>
                      </m:num>
                      <m:den>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b="0" i="1" smtClean="0">
                                <a:latin typeface="Cambria Math" panose="02040503050406030204" pitchFamily="18" charset="0"/>
                              </a:rPr>
                              <m:t>3</m:t>
                            </m:r>
                          </m:sub>
                        </m:sSub>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3</m:t>
                            </m:r>
                          </m:sup>
                        </m:sSup>
                      </m:den>
                    </m:f>
                    <m:r>
                      <a:rPr lang="en-US" altLang="zh-CN" sz="2800" i="1">
                        <a:latin typeface="Cambria Math" panose="02040503050406030204" pitchFamily="18" charset="0"/>
                      </a:rPr>
                      <m:t>+</m:t>
                    </m:r>
                    <m:r>
                      <a:rPr lang="en-US" altLang="zh-CN" sz="2800" b="0" i="1" smtClean="0">
                        <a:latin typeface="Cambria Math" panose="02040503050406030204" pitchFamily="18" charset="0"/>
                      </a:rPr>
                      <m:t>…</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b="0" i="1" smtClean="0">
                                <a:latin typeface="Cambria Math" panose="02040503050406030204" pitchFamily="18" charset="0"/>
                              </a:rPr>
                              <m:t>𝑁</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e>
                            </m:d>
                          </m:e>
                          <m:sup>
                            <m:r>
                              <a:rPr lang="en-US" altLang="zh-CN" sz="2800" b="0" i="1" smtClean="0">
                                <a:latin typeface="Cambria Math" panose="02040503050406030204" pitchFamily="18" charset="0"/>
                              </a:rPr>
                              <m:t>𝑁</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𝑁</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e>
                            </m:d>
                          </m:e>
                          <m:sup>
                            <m:r>
                              <a:rPr lang="en-US" altLang="zh-CN" sz="2800" i="1">
                                <a:latin typeface="Cambria Math" panose="02040503050406030204" pitchFamily="18" charset="0"/>
                              </a:rPr>
                              <m:t>𝑁</m:t>
                            </m:r>
                          </m:sup>
                        </m:sSup>
                      </m:den>
                    </m:f>
                  </m:oMath>
                </a14:m>
                <a:endParaRPr lang="en-US" altLang="zh-CN" sz="2800" i="1" dirty="0">
                  <a:latin typeface="Cambria Math" panose="02040503050406030204" pitchFamily="18" charset="0"/>
                </a:endParaRPr>
              </a:p>
              <a:p>
                <a:r>
                  <a:rPr lang="en-US" altLang="zh-CN" sz="2800" b="0"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b="0" i="1" smtClean="0">
                            <a:solidFill>
                              <a:srgbClr val="FF0000"/>
                            </a:solidFill>
                            <a:latin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=1</m:t>
                        </m:r>
                      </m:sub>
                      <m:sup>
                        <m:r>
                          <a:rPr lang="en-US" altLang="zh-CN" sz="2800" b="0" i="1" smtClean="0">
                            <a:solidFill>
                              <a:srgbClr val="FF0000"/>
                            </a:solidFill>
                            <a:latin typeface="Cambria Math" panose="02040503050406030204" pitchFamily="18" charset="0"/>
                          </a:rPr>
                          <m:t>𝑁</m:t>
                        </m:r>
                      </m:sup>
                      <m:e>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b="0" i="1" smtClean="0">
                                    <a:solidFill>
                                      <a:srgbClr val="FF0000"/>
                                    </a:solidFill>
                                    <a:latin typeface="Cambria Math" panose="02040503050406030204" pitchFamily="18" charset="0"/>
                                  </a:rPr>
                                  <m:t>𝑖</m:t>
                                </m:r>
                              </m:sub>
                            </m:sSub>
                          </m:num>
                          <m:den>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e>
                                </m:d>
                              </m:e>
                              <m:sup>
                                <m:r>
                                  <a:rPr lang="en-US" altLang="zh-CN" sz="2800" b="0" i="1" smtClean="0">
                                    <a:solidFill>
                                      <a:srgbClr val="FF0000"/>
                                    </a:solidFill>
                                    <a:latin typeface="Cambria Math" panose="02040503050406030204" pitchFamily="18" charset="0"/>
                                  </a:rPr>
                                  <m:t>𝑖</m:t>
                                </m:r>
                              </m:sup>
                            </m:sSup>
                          </m:den>
                        </m:f>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𝑃</m:t>
                                </m:r>
                              </m:e>
                              <m:sub>
                                <m:r>
                                  <a:rPr lang="en-US" altLang="zh-CN" sz="2800" i="1">
                                    <a:solidFill>
                                      <a:srgbClr val="FF0000"/>
                                    </a:solidFill>
                                    <a:latin typeface="Cambria Math" panose="02040503050406030204" pitchFamily="18" charset="0"/>
                                  </a:rPr>
                                  <m:t>𝑁</m:t>
                                </m:r>
                              </m:sub>
                            </m:sSub>
                          </m:num>
                          <m:den>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e>
                                </m:d>
                              </m:e>
                              <m:sup>
                                <m:r>
                                  <a:rPr lang="en-US" altLang="zh-CN" sz="2800" i="1">
                                    <a:solidFill>
                                      <a:srgbClr val="FF0000"/>
                                    </a:solidFill>
                                    <a:latin typeface="Cambria Math" panose="02040503050406030204" pitchFamily="18" charset="0"/>
                                  </a:rPr>
                                  <m:t>𝑁</m:t>
                                </m:r>
                              </m:sup>
                            </m:sSup>
                          </m:den>
                        </m:f>
                      </m:e>
                    </m:nary>
                  </m:oMath>
                </a14:m>
                <a:endParaRPr lang="en-US" altLang="zh-CN" sz="2800" dirty="0"/>
              </a:p>
              <a:p>
                <a:r>
                  <a:rPr lang="zh-CN" altLang="en-US" sz="2800" dirty="0"/>
                  <a:t>考虑公司</a:t>
                </a:r>
                <a:r>
                  <a:rPr lang="zh-CN" altLang="en-US" sz="2800" dirty="0">
                    <a:solidFill>
                      <a:srgbClr val="FF0000"/>
                    </a:solidFill>
                  </a:rPr>
                  <a:t>总是支付股利</a:t>
                </a:r>
                <a:r>
                  <a:rPr lang="zh-CN" altLang="en-US" sz="2800" dirty="0"/>
                  <a:t>、</a:t>
                </a:r>
                <a:r>
                  <a:rPr lang="zh-CN" altLang="en-US" sz="2800" dirty="0">
                    <a:solidFill>
                      <a:srgbClr val="FF0000"/>
                    </a:solidFill>
                  </a:rPr>
                  <a:t>从未被收购</a:t>
                </a:r>
                <a:r>
                  <a:rPr lang="zh-CN" altLang="en-US" sz="2800" dirty="0"/>
                  <a:t>的特殊情形：即可以</a:t>
                </a:r>
                <a:r>
                  <a:rPr lang="zh-CN" altLang="en-US" sz="2800" dirty="0">
                    <a:solidFill>
                      <a:srgbClr val="FF0000"/>
                    </a:solidFill>
                  </a:rPr>
                  <a:t>永久持有股票</a:t>
                </a:r>
                <a:r>
                  <a:rPr lang="zh-CN" altLang="en-US" sz="2800" dirty="0"/>
                  <a:t>，</a:t>
                </a:r>
                <a:r>
                  <a:rPr lang="en-US" altLang="zh-CN" sz="2800" dirty="0">
                    <a:solidFill>
                      <a:srgbClr val="FF0000"/>
                    </a:solidFill>
                  </a:rPr>
                  <a:t> </a:t>
                </a:r>
                <a14:m>
                  <m:oMath xmlns:m="http://schemas.openxmlformats.org/officeDocument/2006/math">
                    <m:r>
                      <a:rPr lang="en-US" altLang="zh-CN" sz="2800" i="1" dirty="0" smtClean="0">
                        <a:solidFill>
                          <a:srgbClr val="FF0000"/>
                        </a:solidFill>
                        <a:latin typeface="Cambria Math" panose="02040503050406030204" pitchFamily="18" charset="0"/>
                      </a:rPr>
                      <m:t>𝑁</m:t>
                    </m:r>
                    <m:r>
                      <a:rPr lang="en-US" altLang="zh-CN" sz="2800" i="1" dirty="0" smtClean="0">
                        <a:solidFill>
                          <a:srgbClr val="FF0000"/>
                        </a:solidFill>
                        <a:latin typeface="Cambria Math" panose="02040503050406030204" pitchFamily="18" charset="0"/>
                        <a:ea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r>
                      <a:rPr lang="en-US" altLang="zh-CN" sz="2800" i="1" dirty="0" smtClean="0">
                        <a:solidFill>
                          <a:srgbClr val="FF0000"/>
                        </a:solidFill>
                        <a:latin typeface="Cambria Math" panose="02040503050406030204" pitchFamily="18" charset="0"/>
                        <a:ea typeface="Cambria Math" panose="02040503050406030204" pitchFamily="18" charset="0"/>
                      </a:rPr>
                      <m:t>∞</m:t>
                    </m:r>
                  </m:oMath>
                </a14:m>
                <a:endParaRPr lang="en-US" altLang="zh-CN" sz="2800" dirty="0"/>
              </a:p>
              <a:p>
                <a:r>
                  <a:rPr lang="zh-CN" altLang="en-US" sz="2800" b="1" dirty="0"/>
                  <a:t>股价</a:t>
                </a:r>
                <a:r>
                  <a:rPr lang="zh-CN" altLang="en-US"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i="1">
                                <a:latin typeface="Cambria Math" panose="02040503050406030204" pitchFamily="18" charset="0"/>
                              </a:rPr>
                              <m:t>2</m:t>
                            </m:r>
                          </m:sub>
                        </m:sSub>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r>
                              <m:rPr>
                                <m:sty m:val="p"/>
                              </m:rPr>
                              <a:rPr lang="en-US" altLang="zh-CN" sz="2800" i="1">
                                <a:latin typeface="Cambria Math" panose="02040503050406030204" pitchFamily="18" charset="0"/>
                              </a:rPr>
                              <m:t>iv</m:t>
                            </m:r>
                          </m:e>
                          <m:sub>
                            <m:r>
                              <a:rPr lang="en-US" altLang="zh-CN" sz="2800" i="1">
                                <a:latin typeface="Cambria Math" panose="02040503050406030204" pitchFamily="18" charset="0"/>
                              </a:rPr>
                              <m:t>3</m:t>
                            </m:r>
                          </m:sub>
                        </m:sSub>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e>
                          <m:sup>
                            <m:r>
                              <a:rPr lang="en-US" altLang="zh-CN" sz="2800" i="1">
                                <a:latin typeface="Cambria Math" panose="02040503050406030204" pitchFamily="18" charset="0"/>
                              </a:rPr>
                              <m:t>3</m:t>
                            </m:r>
                          </m:sup>
                        </m:sSup>
                      </m:den>
                    </m:f>
                    <m:r>
                      <a:rPr lang="en-US" altLang="zh-CN" sz="2800" i="1">
                        <a:latin typeface="Cambria Math" panose="02040503050406030204" pitchFamily="18" charset="0"/>
                      </a:rPr>
                      <m:t>+…</m:t>
                    </m:r>
                    <m:r>
                      <a:rPr lang="en-US" altLang="zh-CN" sz="2800" b="0" i="1" smtClean="0">
                        <a:latin typeface="Cambria Math" panose="02040503050406030204" pitchFamily="18" charset="0"/>
                      </a:rPr>
                      <m:t>=</m:t>
                    </m:r>
                    <m:nary>
                      <m:naryPr>
                        <m:chr m:val="∑"/>
                        <m:ctrlPr>
                          <a:rPr lang="en-US" altLang="zh-CN" sz="2800" i="1" smtClean="0">
                            <a:solidFill>
                              <a:srgbClr val="FF0000"/>
                            </a:solidFill>
                            <a:latin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rPr>
                          <m:t>𝑖</m:t>
                        </m:r>
                        <m:r>
                          <a:rPr lang="en-US" altLang="zh-CN" sz="2800" i="1">
                            <a:solidFill>
                              <a:srgbClr val="FF0000"/>
                            </a:solidFill>
                            <a:latin typeface="Cambria Math" panose="02040503050406030204" pitchFamily="18" charset="0"/>
                          </a:rPr>
                          <m:t>=1</m:t>
                        </m:r>
                      </m:sub>
                      <m:sup>
                        <m:r>
                          <a:rPr lang="en-US" altLang="zh-CN" sz="2800" b="0" i="1" smtClean="0">
                            <a:solidFill>
                              <a:srgbClr val="FF0000"/>
                            </a:solidFill>
                            <a:latin typeface="Cambria Math" panose="02040503050406030204" pitchFamily="18" charset="0"/>
                          </a:rPr>
                          <m:t>+</m:t>
                        </m:r>
                        <m:r>
                          <a:rPr lang="en-US" altLang="zh-CN" sz="2800" i="1" smtClean="0">
                            <a:solidFill>
                              <a:srgbClr val="FF0000"/>
                            </a:solidFill>
                            <a:latin typeface="Cambria Math" panose="02040503050406030204" pitchFamily="18" charset="0"/>
                            <a:ea typeface="Cambria Math" panose="02040503050406030204" pitchFamily="18" charset="0"/>
                          </a:rPr>
                          <m:t>∞</m:t>
                        </m:r>
                      </m:sup>
                      <m:e>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r>
                                  <m:rPr>
                                    <m:sty m:val="p"/>
                                  </m:rPr>
                                  <a:rPr lang="en-US" altLang="zh-CN" sz="2800" i="1">
                                    <a:solidFill>
                                      <a:srgbClr val="FF0000"/>
                                    </a:solidFill>
                                    <a:latin typeface="Cambria Math" panose="02040503050406030204" pitchFamily="18" charset="0"/>
                                  </a:rPr>
                                  <m:t>iv</m:t>
                                </m:r>
                              </m:e>
                              <m:sub>
                                <m:r>
                                  <a:rPr lang="en-US" altLang="zh-CN" sz="2800" i="1">
                                    <a:solidFill>
                                      <a:srgbClr val="FF0000"/>
                                    </a:solidFill>
                                    <a:latin typeface="Cambria Math" panose="02040503050406030204" pitchFamily="18" charset="0"/>
                                  </a:rPr>
                                  <m:t>𝑖</m:t>
                                </m:r>
                              </m:sub>
                            </m:sSub>
                          </m:num>
                          <m:den>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e>
                                </m:d>
                              </m:e>
                              <m:sup>
                                <m:r>
                                  <a:rPr lang="en-US" altLang="zh-CN" sz="2800" i="1">
                                    <a:solidFill>
                                      <a:srgbClr val="FF0000"/>
                                    </a:solidFill>
                                    <a:latin typeface="Cambria Math" panose="02040503050406030204" pitchFamily="18" charset="0"/>
                                  </a:rPr>
                                  <m:t>𝑖</m:t>
                                </m:r>
                              </m:sup>
                            </m:sSup>
                          </m:den>
                        </m:f>
                      </m:e>
                    </m:nary>
                  </m:oMath>
                </a14:m>
                <a:endParaRPr lang="zh-CN" altLang="en-US" sz="2800" dirty="0"/>
              </a:p>
            </p:txBody>
          </p:sp>
        </mc:Choice>
        <mc:Fallback xmlns="">
          <p:sp>
            <p:nvSpPr>
              <p:cNvPr id="2" name="文本框 1">
                <a:extLst>
                  <a:ext uri="{FF2B5EF4-FFF2-40B4-BE49-F238E27FC236}">
                    <a16:creationId xmlns:a16="http://schemas.microsoft.com/office/drawing/2014/main" id="{9A765D78-B947-B268-3D1E-E8A231A7B399}"/>
                  </a:ext>
                </a:extLst>
              </p:cNvPr>
              <p:cNvSpPr txBox="1">
                <a:spLocks noRot="1" noChangeAspect="1" noMove="1" noResize="1" noEditPoints="1" noAdjustHandles="1" noChangeArrowheads="1" noChangeShapeType="1" noTextEdit="1"/>
              </p:cNvSpPr>
              <p:nvPr/>
            </p:nvSpPr>
            <p:spPr>
              <a:xfrm>
                <a:off x="982756" y="1120587"/>
                <a:ext cx="10226487" cy="4073936"/>
              </a:xfrm>
              <a:prstGeom prst="rect">
                <a:avLst/>
              </a:prstGeom>
              <a:blipFill>
                <a:blip r:embed="rId4"/>
                <a:stretch>
                  <a:fillRect l="-1192" t="-1647" r="-6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109E9E4-2CCE-B286-8033-0CD48D1AC180}"/>
              </a:ext>
            </a:extLst>
          </p:cNvPr>
          <p:cNvPicPr>
            <a:picLocks noChangeAspect="1"/>
          </p:cNvPicPr>
          <p:nvPr/>
        </p:nvPicPr>
        <p:blipFill>
          <a:blip r:embed="rId5"/>
          <a:stretch>
            <a:fillRect/>
          </a:stretch>
        </p:blipFill>
        <p:spPr>
          <a:xfrm>
            <a:off x="2489111" y="5267249"/>
            <a:ext cx="7213778" cy="1292525"/>
          </a:xfrm>
          <a:prstGeom prst="rect">
            <a:avLst/>
          </a:prstGeom>
        </p:spPr>
      </p:pic>
    </p:spTree>
    <p:extLst>
      <p:ext uri="{BB962C8B-B14F-4D97-AF65-F5344CB8AC3E}">
        <p14:creationId xmlns:p14="http://schemas.microsoft.com/office/powerpoint/2010/main" val="1008005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2880</TotalTime>
  <Words>4759</Words>
  <Application>Microsoft Office PowerPoint</Application>
  <PresentationFormat>宽屏</PresentationFormat>
  <Paragraphs>440</Paragraphs>
  <Slides>60</Slides>
  <Notes>50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Biaodian Pro Sans GB</vt:lpstr>
      <vt:lpstr>PingFang SC</vt: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40</cp:revision>
  <dcterms:created xsi:type="dcterms:W3CDTF">2019-02-22T08:29:03Z</dcterms:created>
  <dcterms:modified xsi:type="dcterms:W3CDTF">2022-07-08T03:33:41Z</dcterms:modified>
</cp:coreProperties>
</file>